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90"/>
  </p:notesMasterIdLst>
  <p:handoutMasterIdLst>
    <p:handoutMasterId r:id="rId91"/>
  </p:handoutMasterIdLst>
  <p:sldIdLst>
    <p:sldId id="343" r:id="rId2"/>
    <p:sldId id="563" r:id="rId3"/>
    <p:sldId id="564" r:id="rId4"/>
    <p:sldId id="554" r:id="rId5"/>
    <p:sldId id="555" r:id="rId6"/>
    <p:sldId id="562" r:id="rId7"/>
    <p:sldId id="556" r:id="rId8"/>
    <p:sldId id="561" r:id="rId9"/>
    <p:sldId id="557" r:id="rId10"/>
    <p:sldId id="548" r:id="rId11"/>
    <p:sldId id="549" r:id="rId12"/>
    <p:sldId id="435" r:id="rId13"/>
    <p:sldId id="580" r:id="rId14"/>
    <p:sldId id="449" r:id="rId15"/>
    <p:sldId id="448" r:id="rId16"/>
    <p:sldId id="424" r:id="rId17"/>
    <p:sldId id="418" r:id="rId18"/>
    <p:sldId id="461" r:id="rId19"/>
    <p:sldId id="466" r:id="rId20"/>
    <p:sldId id="464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550" r:id="rId29"/>
    <p:sldId id="462" r:id="rId30"/>
    <p:sldId id="488" r:id="rId31"/>
    <p:sldId id="581" r:id="rId32"/>
    <p:sldId id="565" r:id="rId33"/>
    <p:sldId id="566" r:id="rId34"/>
    <p:sldId id="495" r:id="rId35"/>
    <p:sldId id="491" r:id="rId36"/>
    <p:sldId id="540" r:id="rId37"/>
    <p:sldId id="519" r:id="rId38"/>
    <p:sldId id="542" r:id="rId39"/>
    <p:sldId id="496" r:id="rId40"/>
    <p:sldId id="501" r:id="rId41"/>
    <p:sldId id="543" r:id="rId42"/>
    <p:sldId id="544" r:id="rId43"/>
    <p:sldId id="545" r:id="rId44"/>
    <p:sldId id="546" r:id="rId45"/>
    <p:sldId id="503" r:id="rId46"/>
    <p:sldId id="504" r:id="rId47"/>
    <p:sldId id="505" r:id="rId48"/>
    <p:sldId id="507" r:id="rId49"/>
    <p:sldId id="506" r:id="rId50"/>
    <p:sldId id="502" r:id="rId51"/>
    <p:sldId id="508" r:id="rId52"/>
    <p:sldId id="518" r:id="rId53"/>
    <p:sldId id="520" r:id="rId54"/>
    <p:sldId id="516" r:id="rId55"/>
    <p:sldId id="509" r:id="rId56"/>
    <p:sldId id="510" r:id="rId57"/>
    <p:sldId id="511" r:id="rId58"/>
    <p:sldId id="512" r:id="rId59"/>
    <p:sldId id="513" r:id="rId60"/>
    <p:sldId id="514" r:id="rId61"/>
    <p:sldId id="515" r:id="rId62"/>
    <p:sldId id="522" r:id="rId63"/>
    <p:sldId id="523" r:id="rId64"/>
    <p:sldId id="524" r:id="rId65"/>
    <p:sldId id="525" r:id="rId66"/>
    <p:sldId id="526" r:id="rId67"/>
    <p:sldId id="582" r:id="rId68"/>
    <p:sldId id="527" r:id="rId69"/>
    <p:sldId id="528" r:id="rId70"/>
    <p:sldId id="537" r:id="rId71"/>
    <p:sldId id="531" r:id="rId72"/>
    <p:sldId id="532" r:id="rId73"/>
    <p:sldId id="536" r:id="rId74"/>
    <p:sldId id="539" r:id="rId75"/>
    <p:sldId id="578" r:id="rId76"/>
    <p:sldId id="568" r:id="rId77"/>
    <p:sldId id="583" r:id="rId78"/>
    <p:sldId id="569" r:id="rId79"/>
    <p:sldId id="570" r:id="rId80"/>
    <p:sldId id="571" r:id="rId81"/>
    <p:sldId id="572" r:id="rId82"/>
    <p:sldId id="573" r:id="rId83"/>
    <p:sldId id="574" r:id="rId84"/>
    <p:sldId id="575" r:id="rId85"/>
    <p:sldId id="576" r:id="rId86"/>
    <p:sldId id="577" r:id="rId87"/>
    <p:sldId id="567" r:id="rId88"/>
    <p:sldId id="579" r:id="rId89"/>
  </p:sldIdLst>
  <p:sldSz cx="9144000" cy="6858000" type="letter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charset="0"/>
        <a:ea typeface="ＭＳ Ｐゴシック" charset="0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charset="0"/>
        <a:ea typeface="ＭＳ Ｐゴシック" charset="0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charset="0"/>
        <a:ea typeface="ＭＳ Ｐゴシック" charset="0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charset="0"/>
        <a:ea typeface="ＭＳ Ｐゴシック" charset="0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b="1" kern="1200">
        <a:solidFill>
          <a:schemeClr val="tx1"/>
        </a:solidFill>
        <a:latin typeface="Helvetica" charset="0"/>
        <a:ea typeface="ＭＳ Ｐゴシック" charset="0"/>
        <a:cs typeface="+mn-cs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Helvetica" charset="0"/>
        <a:ea typeface="ＭＳ Ｐゴシック" charset="0"/>
        <a:cs typeface="+mn-cs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Helvetica" charset="0"/>
        <a:ea typeface="ＭＳ Ｐゴシック" charset="0"/>
        <a:cs typeface="+mn-cs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Helvetica" charset="0"/>
        <a:ea typeface="ＭＳ Ｐゴシック" charset="0"/>
        <a:cs typeface="+mn-cs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Helvetic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>
          <p15:clr>
            <a:srgbClr val="A4A3A4"/>
          </p15:clr>
        </p15:guide>
        <p15:guide id="2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FF"/>
    <a:srgbClr val="CC66FF"/>
    <a:srgbClr val="CCFF33"/>
    <a:srgbClr val="00CCFF"/>
    <a:srgbClr val="FF00FF"/>
    <a:srgbClr val="CC0000"/>
    <a:srgbClr val="00FF00"/>
    <a:srgbClr val="FF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84135" autoAdjust="0"/>
  </p:normalViewPr>
  <p:slideViewPr>
    <p:cSldViewPr>
      <p:cViewPr varScale="1">
        <p:scale>
          <a:sx n="123" d="100"/>
          <a:sy n="123" d="100"/>
        </p:scale>
        <p:origin x="1696" y="68"/>
      </p:cViewPr>
      <p:guideLst>
        <p:guide orient="horz" pos="96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56"/>
    </p:cViewPr>
  </p:sorterViewPr>
  <p:notesViewPr>
    <p:cSldViewPr>
      <p:cViewPr varScale="1">
        <p:scale>
          <a:sx n="84" d="100"/>
          <a:sy n="84" d="100"/>
        </p:scale>
        <p:origin x="-1560" y="-84"/>
      </p:cViewPr>
      <p:guideLst>
        <p:guide orient="horz" pos="3023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254375" y="9145588"/>
            <a:ext cx="8080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935" tIns="46295" rIns="90935" bIns="46295">
            <a:spAutoFit/>
          </a:bodyPr>
          <a:lstStyle/>
          <a:p>
            <a:pPr defTabSz="904875"/>
            <a:r>
              <a:rPr lang="en-US" sz="1200" b="0"/>
              <a:t>Page </a:t>
            </a:r>
            <a:fld id="{C7648B27-4334-6A47-B4AD-C8208A38BCB6}" type="slidenum">
              <a:rPr lang="en-US" sz="1200" b="0"/>
              <a:pPr defTabSz="904875"/>
              <a:t>‹#›</a:t>
            </a:fld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2249115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242" tIns="46295" rIns="94242" bIns="46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230563" y="9145588"/>
            <a:ext cx="85407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935" tIns="46295" rIns="90935" bIns="46295">
            <a:spAutoFit/>
          </a:bodyPr>
          <a:lstStyle/>
          <a:p>
            <a:pPr defTabSz="904875"/>
            <a:r>
              <a:rPr lang="en-US" sz="1200" b="0">
                <a:latin typeface="Century Gothic" charset="0"/>
              </a:rPr>
              <a:t>Page </a:t>
            </a:r>
            <a:fld id="{9FBCBF50-08CA-EB47-B1FF-D045B9C382BA}" type="slidenum">
              <a:rPr lang="en-US" sz="1200" b="0">
                <a:latin typeface="Century Gothic" charset="0"/>
              </a:rPr>
              <a:pPr defTabSz="904875"/>
              <a:t>‹#›</a:t>
            </a:fld>
            <a:endParaRPr lang="en-US" sz="1200" b="0">
              <a:latin typeface="Century Gothic" charset="0"/>
            </a:endParaRPr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41669699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hatis.techtarget.com/definition/0,289893,sid9_gci212964,00.html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Instruction_set" TargetMode="External"/><Relationship Id="rId5" Type="http://schemas.openxmlformats.org/officeDocument/2006/relationships/hyperlink" Target="http://whatis.techtarget.com/definition/0,289893,sid9_gci970333,00.html" TargetMode="External"/><Relationship Id="rId4" Type="http://schemas.openxmlformats.org/officeDocument/2006/relationships/hyperlink" Target="http://whatis.techtarget.com/definition/0,289893,sid9_gci1070280,00.html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28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multicore platform</a:t>
            </a:r>
            <a:r>
              <a:rPr lang="en-US" baseline="0" dirty="0" smtClean="0"/>
              <a:t> is prevalent recently. For example, Quad-cores and eight cores on a chip becomes very common. It was predicted that tens and hundreds of cores on a single chip will appear in the near future.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Hence, data-parallel applications could be the potential ideal consumer to harness the power of multicore platform.</a:t>
            </a:r>
            <a:endParaRPr lang="en-US" altLang="zh-CN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fld id="{91E32BA6-A9CA-41FD-A37D-BCFCEECD83F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Buffer overflow: if you control </a:t>
            </a:r>
            <a:r>
              <a:rPr lang="en-US" dirty="0" err="1" smtClean="0"/>
              <a:t>myOS</a:t>
            </a:r>
            <a:r>
              <a:rPr lang="en-US" dirty="0" smtClean="0"/>
              <a:t>, you can nearly do anything?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1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瓦伦西亚科技大学网络安全小组研究人员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Hector Marco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与 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Ismael Ripoll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Grub 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中，发现存在一项整数下溢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(integer underflow)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漏洞，编号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CVE-2015-8370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。通过该漏洞成功入侵的黑客可进入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GRUB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Rescue Shell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，进而提升权限、复制磁盘信息、安装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RootKit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、或是摧毁包括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GRUB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在内的任何资料，即使磁盘加密也可能遭到覆写，导致系统无法工作。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　　研究人员发现该漏洞的攻击方法相当简单：只需在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GRUB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要求输入用户名时，连续按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28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次倒退键，就可进入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Rescue Shell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IT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管理员只需按照此方法操作，若看到系统重启，或是进入救援模式，即可判断自己系统有此漏洞。</a:t>
            </a:r>
            <a:endParaRPr lang="zh-CN" altLang="en-US" sz="1200" b="1" kern="1200" dirty="0" smtClean="0">
              <a:solidFill>
                <a:schemeClr val="tx1"/>
              </a:solidFill>
              <a:latin typeface="Century Gothic" charset="0"/>
              <a:ea typeface="ＭＳ Ｐゴシック" charset="0"/>
              <a:cs typeface="+mn-cs"/>
            </a:endParaRPr>
          </a:p>
          <a:p>
            <a:endParaRPr lang="zh-CN" altLang="en-US" sz="1200" b="1" kern="1200" dirty="0" smtClean="0">
              <a:solidFill>
                <a:schemeClr val="tx1"/>
              </a:solidFill>
              <a:latin typeface="Century Gothic" charset="0"/>
              <a:ea typeface="ＭＳ Ｐゴシック" charset="0"/>
              <a:cs typeface="+mn-cs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这个问题来自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Linux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标准磁盘加密程序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Cryptsetup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的一个漏洞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(CVE-2016-4484)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，它处理密码输入错误的时候，会允许用户多次重试输入，直到错误超过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93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次，程序就会给用户一个带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Root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权限的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shell(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busybox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)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。</a:t>
            </a:r>
            <a:r>
              <a:rPr lang="zh-CN" altLang="en-US" sz="1200" b="0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也就是说，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如果你重复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93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次输错密码，或者持续按回车键大概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70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秒，就能够获得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root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initramfs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 (initial RAM </a:t>
            </a:r>
            <a:r>
              <a:rPr lang="en-US" altLang="zh-CN" sz="1200" b="1" kern="1200" dirty="0" err="1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filesystem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) shell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Century Gothic" charset="0"/>
                <a:ea typeface="ＭＳ Ｐゴシック" charset="0"/>
                <a:cs typeface="+mn-cs"/>
              </a:rPr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30250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49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30250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32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30250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37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0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6DD1EF1-17B3-8441-B839-17C87648B2D4}" type="slidenum">
              <a:rPr lang="en-US" sz="1300"/>
              <a:pPr/>
              <a:t>54</a:t>
            </a:fld>
            <a:endParaRPr lang="en-US" sz="13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Multiple computers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Network interconnection (LAN or WAN).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Cooperative to provide some service</a:t>
            </a:r>
          </a:p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Example: Akamai CDN, network file systems, distributed database, DNS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Counterexample: a single shared UNIX machine</a:t>
            </a:r>
          </a:p>
        </p:txBody>
      </p:sp>
    </p:spTree>
    <p:extLst>
      <p:ext uri="{BB962C8B-B14F-4D97-AF65-F5344CB8AC3E}">
        <p14:creationId xmlns:p14="http://schemas.microsoft.com/office/powerpoint/2010/main" val="2745154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DCAD42-27CF-3E42-BAF3-51C7C35C4B34}" type="slidenum">
              <a:rPr lang="en-US" sz="1300"/>
              <a:pPr/>
              <a:t>55</a:t>
            </a:fld>
            <a:endParaRPr lang="en-US" sz="13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318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F00098-4F84-0C49-9529-554E734C8BBE}" type="slidenum">
              <a:rPr lang="en-US" sz="1300"/>
              <a:pPr/>
              <a:t>56</a:t>
            </a:fld>
            <a:endParaRPr lang="en-US" sz="13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1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412D63FE-8541-4295-8650-05D4D9A33D44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30894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590135C-2650-1146-9ED1-6FE76B90CD2A}" type="slidenum">
              <a:rPr lang="en-US" sz="1300"/>
              <a:pPr/>
              <a:t>57</a:t>
            </a:fld>
            <a:endParaRPr lang="en-US" sz="13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16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06E423-9344-6248-8E1C-4AF198557A97}" type="slidenum">
              <a:rPr lang="en-US" sz="1300"/>
              <a:pPr/>
              <a:t>58</a:t>
            </a:fld>
            <a:endParaRPr lang="en-US" sz="13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82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7D1E7AC-5FBC-0044-BACA-1E77D1E7AD34}" type="slidenum">
              <a:rPr lang="en-US" sz="1300"/>
              <a:pPr/>
              <a:t>59</a:t>
            </a:fld>
            <a:endParaRPr lang="en-US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09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D82060B-5040-F141-91C8-58F127FE2385}" type="slidenum">
              <a:rPr lang="en-US" sz="1300"/>
              <a:pPr/>
              <a:t>60</a:t>
            </a:fld>
            <a:endParaRPr lang="en-US" sz="13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Prompt students to answer questions for a mini-quiz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Memory load 30ns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Disk seek &gt;5ms (Solid state disk 0.1-0.3ms)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Disk throughput 40M 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LAN throughput 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LAN latency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WAN throughput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WAN latency</a:t>
            </a:r>
          </a:p>
        </p:txBody>
      </p:sp>
    </p:spTree>
    <p:extLst>
      <p:ext uri="{BB962C8B-B14F-4D97-AF65-F5344CB8AC3E}">
        <p14:creationId xmlns:p14="http://schemas.microsoft.com/office/powerpoint/2010/main" val="808443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97626" indent="-3961432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83306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6661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44991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933224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F2F91D-8556-6B45-A857-D42E715FE0A3}" type="slidenum">
              <a:rPr lang="en-US" sz="1300"/>
              <a:pPr/>
              <a:t>61</a:t>
            </a:fld>
            <a:endParaRPr lang="en-US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31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lost at sea January 28, 2007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fld id="{17008E77-E11C-FE47-BF53-F6CEB8CB866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15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Virtualization for complexity &amp; Heterogeneity</a:t>
            </a:r>
            <a:r>
              <a:rPr lang="en-US" altLang="ko-KR" baseline="0" dirty="0" smtClean="0"/>
              <a:t>, sharing (making exclusive hardware sharable)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What is a</a:t>
            </a:r>
            <a:r>
              <a:rPr lang="en-US" altLang="ko-KR" baseline="0" dirty="0" smtClean="0"/>
              <a:t> difference between “platform virtualization” and others?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 - it virtualizes ISA (CPU) such that OS can decouples from CPU.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fld id="{209A8C4D-5102-4BE2-98C6-CF8786B4AF63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123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Maximum</a:t>
            </a:r>
            <a:r>
              <a:rPr lang="en-US" altLang="ko-KR" baseline="0" dirty="0" smtClean="0"/>
              <a:t> resource utilization – </a:t>
            </a:r>
          </a:p>
          <a:p>
            <a:r>
              <a:rPr lang="en-US" dirty="0" smtClean="0"/>
              <a:t>Server consolidation is an approach to the efficient usage of computer </a:t>
            </a:r>
            <a:r>
              <a:rPr lang="en-US" u="sng" dirty="0" smtClean="0">
                <a:hlinkClick r:id="rId3"/>
              </a:rPr>
              <a:t>server</a:t>
            </a:r>
            <a:r>
              <a:rPr lang="en-US" dirty="0" smtClean="0"/>
              <a:t> resources in order to reduce the total number of servers or server locations that an organization requires. The practice developed in response to the problem of </a:t>
            </a:r>
            <a:r>
              <a:rPr lang="en-US" u="sng" dirty="0" smtClean="0">
                <a:hlinkClick r:id="rId4"/>
              </a:rPr>
              <a:t>server sprawl</a:t>
            </a:r>
            <a:r>
              <a:rPr lang="en-US" dirty="0" smtClean="0"/>
              <a:t>, a situation in which multiple, under-utilized servers take up more space and consume more resources than can be justified by their </a:t>
            </a:r>
            <a:r>
              <a:rPr lang="en-US" u="sng" dirty="0" smtClean="0">
                <a:hlinkClick r:id="rId5"/>
              </a:rPr>
              <a:t>workload</a:t>
            </a:r>
            <a:endParaRPr lang="en-US" altLang="ko-KR" dirty="0" smtClean="0"/>
          </a:p>
          <a:p>
            <a:r>
              <a:rPr lang="en-US" dirty="0" smtClean="0"/>
              <a:t>Multiple virtual machines </a:t>
            </a:r>
            <a:endParaRPr lang="en-US" altLang="ko-KR" dirty="0" smtClean="0"/>
          </a:p>
          <a:p>
            <a:r>
              <a:rPr lang="en-US" altLang="ko-KR" dirty="0" smtClean="0"/>
              <a:t>Portability</a:t>
            </a:r>
          </a:p>
          <a:p>
            <a:pPr defTabSz="1002086">
              <a:defRPr/>
            </a:pPr>
            <a:r>
              <a:rPr lang="en-US" dirty="0" smtClean="0"/>
              <a:t> - the virtual machine can provide an </a:t>
            </a:r>
            <a:r>
              <a:rPr lang="en-US" dirty="0" smtClean="0">
                <a:hlinkClick r:id="rId6"/>
              </a:rPr>
              <a:t>instruction set</a:t>
            </a:r>
            <a:r>
              <a:rPr lang="en-US" dirty="0" smtClean="0"/>
              <a:t> architecture (ISA) that is somewhat different from that of the real machine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fld id="{209A8C4D-5102-4BE2-98C6-CF8786B4AF63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98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/>
          <a:lstStyle>
            <a:lvl1pPr eaLnBrk="0" hangingPunct="0">
              <a:defRPr sz="25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5771CB23-EE10-2944-8ED4-DF221A380D17}" type="slidenum">
              <a:rPr lang="zh-CN" altLang="en-US" sz="1300">
                <a:ea typeface="SimSun" charset="0"/>
                <a:cs typeface="SimSun" charset="0"/>
              </a:rPr>
              <a:pPr eaLnBrk="1" hangingPunct="1"/>
              <a:t>73</a:t>
            </a:fld>
            <a:endParaRPr lang="en-US" altLang="zh-CN" sz="1300"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41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ln/>
        </p:spPr>
        <p:txBody>
          <a:bodyPr lIns="96661" tIns="48331" rIns="96661" bIns="48331"/>
          <a:lstStyle/>
          <a:p>
            <a:fld id="{E4831A01-6A34-7B4B-BE15-B9C50D517553}" type="slidenum">
              <a:rPr lang="en-US"/>
              <a:pPr/>
              <a:t>74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72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4497D3B4-5345-48E7-9F66-1216ED7FDA48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2915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4143829" y="9119892"/>
            <a:ext cx="3170162" cy="4792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5139" tIns="49472" rIns="95139" bIns="49472" anchor="b"/>
          <a:lstStyle/>
          <a:p>
            <a:pPr algn="r" defTabSz="474916" eaLnBrk="1" hangingPunct="1">
              <a:lnSpc>
                <a:spcPct val="93000"/>
              </a:lnSpc>
              <a:buClr>
                <a:srgbClr val="000000"/>
              </a:buClr>
              <a:buSzPct val="100000"/>
              <a:tabLst>
                <a:tab pos="0" algn="l"/>
                <a:tab pos="966612" algn="l"/>
                <a:tab pos="1933224" algn="l"/>
                <a:tab pos="2899837" algn="l"/>
                <a:tab pos="3866449" algn="l"/>
                <a:tab pos="4833061" algn="l"/>
                <a:tab pos="5799673" algn="l"/>
                <a:tab pos="6766286" algn="l"/>
                <a:tab pos="7732898" algn="l"/>
                <a:tab pos="8699510" algn="l"/>
                <a:tab pos="9666122" algn="l"/>
                <a:tab pos="10632735" algn="l"/>
              </a:tabLst>
            </a:pPr>
            <a:fld id="{B3F9AD38-048D-456B-A317-9B0BA980F961}" type="slidenum">
              <a:rPr lang="en-GB" sz="1300">
                <a:solidFill>
                  <a:srgbClr val="000000"/>
                </a:solidFill>
                <a:latin typeface="Arial" charset="0"/>
                <a:ea typeface="宋体" charset="-122"/>
              </a:rPr>
              <a:pPr algn="r" defTabSz="474916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tabLst>
                  <a:tab pos="0" algn="l"/>
                  <a:tab pos="966612" algn="l"/>
                  <a:tab pos="1933224" algn="l"/>
                  <a:tab pos="2899837" algn="l"/>
                  <a:tab pos="3866449" algn="l"/>
                  <a:tab pos="4833061" algn="l"/>
                  <a:tab pos="5799673" algn="l"/>
                  <a:tab pos="6766286" algn="l"/>
                  <a:tab pos="7732898" algn="l"/>
                  <a:tab pos="8699510" algn="l"/>
                  <a:tab pos="9666122" algn="l"/>
                  <a:tab pos="10632735" algn="l"/>
                </a:tabLst>
              </a:pPr>
              <a:t>86</a:t>
            </a:fld>
            <a:endParaRPr lang="en-GB" sz="130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1" y="9119892"/>
            <a:ext cx="3170162" cy="4792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5139" tIns="49472" rIns="95139" bIns="49472" anchor="b"/>
          <a:lstStyle/>
          <a:p>
            <a:pPr defTabSz="474916" eaLnBrk="1" hangingPunct="1">
              <a:lnSpc>
                <a:spcPct val="93000"/>
              </a:lnSpc>
              <a:buClr>
                <a:srgbClr val="000000"/>
              </a:buClr>
              <a:buSzPct val="100000"/>
              <a:tabLst>
                <a:tab pos="0" algn="l"/>
                <a:tab pos="966612" algn="l"/>
                <a:tab pos="1933224" algn="l"/>
                <a:tab pos="2899837" algn="l"/>
                <a:tab pos="3866449" algn="l"/>
                <a:tab pos="4833061" algn="l"/>
                <a:tab pos="5799673" algn="l"/>
                <a:tab pos="6766286" algn="l"/>
                <a:tab pos="7732898" algn="l"/>
                <a:tab pos="8699510" algn="l"/>
                <a:tab pos="9666122" algn="l"/>
                <a:tab pos="10632735" algn="l"/>
              </a:tabLst>
            </a:pPr>
            <a:endParaRPr lang="en-GB" sz="130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1" y="1"/>
            <a:ext cx="3170162" cy="4792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5139" tIns="49472" rIns="95139" bIns="49472"/>
          <a:lstStyle/>
          <a:p>
            <a:pPr defTabSz="474916" eaLnBrk="1" hangingPunct="1">
              <a:lnSpc>
                <a:spcPct val="93000"/>
              </a:lnSpc>
              <a:buClr>
                <a:srgbClr val="000000"/>
              </a:buClr>
              <a:buSzPct val="100000"/>
              <a:tabLst>
                <a:tab pos="0" algn="l"/>
                <a:tab pos="966612" algn="l"/>
                <a:tab pos="1933224" algn="l"/>
                <a:tab pos="2899837" algn="l"/>
                <a:tab pos="3866449" algn="l"/>
                <a:tab pos="4833061" algn="l"/>
                <a:tab pos="5799673" algn="l"/>
                <a:tab pos="6766286" algn="l"/>
                <a:tab pos="7732898" algn="l"/>
                <a:tab pos="8699510" algn="l"/>
                <a:tab pos="9666122" algn="l"/>
                <a:tab pos="10632735" algn="l"/>
              </a:tabLst>
            </a:pPr>
            <a:endParaRPr lang="en-GB" sz="130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64869" name="Text Box 5"/>
          <p:cNvSpPr txBox="1">
            <a:spLocks noChangeArrowheads="1"/>
          </p:cNvSpPr>
          <p:nvPr/>
        </p:nvSpPr>
        <p:spPr bwMode="auto">
          <a:xfrm>
            <a:off x="4143829" y="1"/>
            <a:ext cx="3170162" cy="4792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5139" tIns="49472" rIns="95139" bIns="49472"/>
          <a:lstStyle/>
          <a:p>
            <a:pPr algn="r" defTabSz="474916" eaLnBrk="1" hangingPunct="1">
              <a:lnSpc>
                <a:spcPct val="93000"/>
              </a:lnSpc>
              <a:buClr>
                <a:srgbClr val="000000"/>
              </a:buClr>
              <a:buSzPct val="100000"/>
              <a:tabLst>
                <a:tab pos="0" algn="l"/>
                <a:tab pos="966612" algn="l"/>
                <a:tab pos="1933224" algn="l"/>
                <a:tab pos="2899837" algn="l"/>
                <a:tab pos="3866449" algn="l"/>
                <a:tab pos="4833061" algn="l"/>
                <a:tab pos="5799673" algn="l"/>
                <a:tab pos="6766286" algn="l"/>
                <a:tab pos="7732898" algn="l"/>
                <a:tab pos="8699510" algn="l"/>
                <a:tab pos="9666122" algn="l"/>
                <a:tab pos="10632735" algn="l"/>
              </a:tabLst>
            </a:pPr>
            <a:fld id="{E9DB1C8B-2B6A-4658-9C34-AC5939B75408}" type="datetimeFigureOut">
              <a:rPr lang="en-GB" altLang="zh-CN" sz="1300">
                <a:solidFill>
                  <a:srgbClr val="000000"/>
                </a:solidFill>
                <a:latin typeface="Arial" charset="0"/>
                <a:ea typeface="宋体" charset="-122"/>
              </a:rPr>
              <a:pPr algn="r" defTabSz="474916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  <a:tabLst>
                  <a:tab pos="0" algn="l"/>
                  <a:tab pos="966612" algn="l"/>
                  <a:tab pos="1933224" algn="l"/>
                  <a:tab pos="2899837" algn="l"/>
                  <a:tab pos="3866449" algn="l"/>
                  <a:tab pos="4833061" algn="l"/>
                  <a:tab pos="5799673" algn="l"/>
                  <a:tab pos="6766286" algn="l"/>
                  <a:tab pos="7732898" algn="l"/>
                  <a:tab pos="8699510" algn="l"/>
                  <a:tab pos="9666122" algn="l"/>
                  <a:tab pos="10632735" algn="l"/>
                </a:tabLst>
              </a:pPr>
              <a:t>01/03/2018</a:t>
            </a:fld>
            <a:endParaRPr lang="en-GB" sz="130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64870" name="Text Box 6"/>
          <p:cNvSpPr txBox="1">
            <a:spLocks noChangeArrowheads="1"/>
          </p:cNvSpPr>
          <p:nvPr/>
        </p:nvSpPr>
        <p:spPr bwMode="auto">
          <a:xfrm>
            <a:off x="1219200" y="720924"/>
            <a:ext cx="48768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6661" tIns="48331" rIns="96661" bIns="48331" anchor="ctr"/>
          <a:lstStyle/>
          <a:p>
            <a:endParaRPr lang="zh-TW" altLang="en-US"/>
          </a:p>
        </p:txBody>
      </p:sp>
      <p:sp>
        <p:nvSpPr>
          <p:cNvPr id="164871" name="Text Box 7"/>
          <p:cNvSpPr txBox="1">
            <a:spLocks noGrp="1" noChangeArrowheads="1"/>
          </p:cNvSpPr>
          <p:nvPr>
            <p:ph type="body"/>
          </p:nvPr>
        </p:nvSpPr>
        <p:spPr>
          <a:xfrm>
            <a:off x="974878" y="4560989"/>
            <a:ext cx="5365447" cy="4319289"/>
          </a:xfrm>
          <a:noFill/>
          <a:ln w="9525"/>
        </p:spPr>
        <p:txBody>
          <a:bodyPr lIns="95139" tIns="49472" rIns="95139" bIns="49472"/>
          <a:lstStyle/>
          <a:p>
            <a:pPr defTabSz="474916" eaLnBrk="1" hangingPunct="1">
              <a:lnSpc>
                <a:spcPct val="93000"/>
              </a:lnSpc>
              <a:spcBef>
                <a:spcPts val="476"/>
              </a:spcBef>
              <a:tabLst>
                <a:tab pos="0" algn="l"/>
                <a:tab pos="966612" algn="l"/>
                <a:tab pos="1933224" algn="l"/>
                <a:tab pos="2899837" algn="l"/>
                <a:tab pos="3866449" algn="l"/>
                <a:tab pos="4833061" algn="l"/>
                <a:tab pos="5799673" algn="l"/>
                <a:tab pos="6766286" algn="l"/>
                <a:tab pos="7732898" algn="l"/>
                <a:tab pos="8699510" algn="l"/>
                <a:tab pos="9666122" algn="l"/>
                <a:tab pos="10632735" algn="l"/>
              </a:tabLst>
            </a:pPr>
            <a:endParaRPr lang="en-GB" dirty="0" smtClean="0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97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1B99E373-60E3-4E1B-AD54-30D0733DDD90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859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85C5BEA3-AF32-4A24-B14C-59B7BC7BFF2F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7958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36A840C7-7EF1-4179-9BBA-D00B7CDBE525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24780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645E2598-310B-4964-8874-C3ECE8AEB284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633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25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简约不简单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4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22923-E11F-4E81-A01C-72DF6E52D5E1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14901-1EA4-4701-886E-6728A4CC236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rgbClr val="3366FF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pads.se.sjtu.edu.cn/Yubin_xi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disk.com/Products/ProductInfo.aspx?ID=198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mailto:rongchen@sjtu.edu.cn" TargetMode="External"/><Relationship Id="rId2" Type="http://schemas.openxmlformats.org/officeDocument/2006/relationships/hyperlink" Target="mailto:xiayubin@sjtu.edu.cn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ipads.se.sjtu.edu.cn/doku.php?id=os:labs:lab5" TargetMode="External"/><Relationship Id="rId2" Type="http://schemas.openxmlformats.org/officeDocument/2006/relationships/hyperlink" Target="http://ipads.se.sjtu.edu.cn/doku.php?id=os:labs:lab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pads.se.sjtu.edu.cn/doku.php?id=os:labs:lab6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ee.umbc.edu/courses/undergraduate/421/Spring12/02/slides/ULKV.pdf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7700" y="1295400"/>
            <a:ext cx="7772400" cy="1851025"/>
          </a:xfrm>
          <a:noFill/>
          <a:ln/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53882" dir="2700000" algn="ctr" rotWithShape="0">
                    <a:srgbClr val="969696"/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en-US" dirty="0" smtClean="0"/>
              <a:t>Introduction &amp;</a:t>
            </a:r>
            <a:br>
              <a:rPr lang="en-US" dirty="0" smtClean="0"/>
            </a:br>
            <a:r>
              <a:rPr lang="en-US" altLang="zh-TW" dirty="0" smtClean="0"/>
              <a:t>8 Important Problems </a:t>
            </a:r>
            <a:r>
              <a:rPr lang="en-US" altLang="zh-TW" dirty="0"/>
              <a:t>in </a:t>
            </a:r>
            <a:r>
              <a:rPr lang="en-US" altLang="zh-TW" dirty="0" smtClean="0"/>
              <a:t>Modern Operating </a:t>
            </a:r>
            <a:r>
              <a:rPr lang="en-US" altLang="zh-TW" dirty="0"/>
              <a:t>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191000"/>
            <a:ext cx="8305800" cy="2209800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Yubin </a:t>
            </a:r>
            <a:r>
              <a:rPr lang="en-US" altLang="zh-CN" sz="2400" dirty="0" smtClean="0"/>
              <a:t>Xia</a:t>
            </a:r>
            <a:endParaRPr lang="en-US" altLang="zh-CN" sz="2400" dirty="0" smtClean="0"/>
          </a:p>
          <a:p>
            <a:r>
              <a:rPr lang="en-US" sz="2400" dirty="0" smtClean="0"/>
              <a:t>Institute of Parallel and Distributed Systems (IPADS)</a:t>
            </a:r>
          </a:p>
          <a:p>
            <a:r>
              <a:rPr lang="en-US" sz="2400" dirty="0" smtClean="0"/>
              <a:t>Shanghai Jiao Tong University</a:t>
            </a:r>
          </a:p>
          <a:p>
            <a:r>
              <a:rPr lang="en-US" sz="2400" dirty="0" smtClean="0">
                <a:hlinkClick r:id="rId3"/>
              </a:rPr>
              <a:t>http://ipads.se.sjtu.edu.cn/Yubin_xia</a:t>
            </a:r>
            <a:r>
              <a:rPr lang="en-US" sz="2400" dirty="0" smtClean="0"/>
              <a:t> </a:t>
            </a:r>
          </a:p>
          <a:p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</a:t>
            </a:r>
            <a:r>
              <a:rPr lang="en-US" altLang="zh-CN" dirty="0" smtClean="0"/>
              <a:t>hy Study OS?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Operating </a:t>
            </a:r>
            <a:r>
              <a:rPr lang="en-US" altLang="zh-TW" dirty="0" smtClean="0"/>
              <a:t>system </a:t>
            </a:r>
            <a:r>
              <a:rPr lang="en-US" altLang="zh-CN" dirty="0" smtClean="0"/>
              <a:t>is</a:t>
            </a:r>
            <a:r>
              <a:rPr lang="en-US" altLang="zh-TW" dirty="0" smtClean="0"/>
              <a:t> </a:t>
            </a:r>
            <a:r>
              <a:rPr lang="en-US" altLang="zh-TW" dirty="0"/>
              <a:t>a maturing field</a:t>
            </a:r>
          </a:p>
          <a:p>
            <a:pPr marL="457200" lvl="1" indent="0">
              <a:buNone/>
            </a:pPr>
            <a:r>
              <a:rPr lang="en-US" altLang="zh-TW" dirty="0" smtClean="0"/>
              <a:t>Hard </a:t>
            </a:r>
            <a:r>
              <a:rPr lang="en-US" altLang="zh-TW" dirty="0"/>
              <a:t>to get people to switch operating </a:t>
            </a:r>
            <a:r>
              <a:rPr lang="en-US" altLang="zh-TW" dirty="0" smtClean="0"/>
              <a:t>systems</a:t>
            </a:r>
          </a:p>
          <a:p>
            <a:pPr marL="457200" lvl="1" indent="0">
              <a:buNone/>
            </a:pPr>
            <a:r>
              <a:rPr lang="en-US" altLang="zh-TW" dirty="0" smtClean="0"/>
              <a:t>Then why?</a:t>
            </a:r>
            <a:endParaRPr lang="en-US" altLang="zh-TW" dirty="0"/>
          </a:p>
          <a:p>
            <a:pPr marL="400050" lvl="1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Many things are OS issues</a:t>
            </a:r>
          </a:p>
          <a:p>
            <a:pPr marL="457200" lvl="1" indent="0">
              <a:buNone/>
            </a:pPr>
            <a:r>
              <a:rPr lang="en-US" altLang="zh-TW" dirty="0" smtClean="0"/>
              <a:t>High-performance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/>
              <a:t>Resource consumption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/>
              <a:t>Battery </a:t>
            </a:r>
            <a:r>
              <a:rPr lang="en-US" altLang="zh-TW" dirty="0"/>
              <a:t>life, radio </a:t>
            </a:r>
            <a:r>
              <a:rPr lang="en-US" altLang="zh-TW" dirty="0" smtClean="0"/>
              <a:t>spectrum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/>
              <a:t>Security needs a solid foundation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 smtClean="0"/>
              <a:t>New </a:t>
            </a:r>
            <a:r>
              <a:rPr lang="en-US" altLang="zh-TW" dirty="0"/>
              <a:t>“smart” devices need new </a:t>
            </a:r>
            <a:r>
              <a:rPr lang="en-US" altLang="zh-TW" dirty="0" err="1"/>
              <a:t>OSes</a:t>
            </a:r>
            <a:endParaRPr lang="zh-TW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7958" y="6126163"/>
            <a:ext cx="8153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smtClean="0">
                <a:solidFill>
                  <a:schemeClr val="accent1"/>
                </a:solidFill>
              </a:rPr>
              <a:t>Q: What applications are highly OS-related, which are not?</a:t>
            </a:r>
            <a:endParaRPr lang="zh-CN" altLang="en-US" sz="2400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</a:t>
            </a:r>
            <a:r>
              <a:rPr lang="en-US" altLang="zh-CN" dirty="0" smtClean="0"/>
              <a:t>hy Study OS?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OS is the core of the broad “systems area”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Lots of systems companies</a:t>
            </a:r>
          </a:p>
          <a:p>
            <a:pPr marL="457200" lvl="1" indent="0">
              <a:buNone/>
            </a:pPr>
            <a:r>
              <a:rPr lang="en-US" altLang="zh-TW" dirty="0" smtClean="0"/>
              <a:t>Microsoft, Google, IBM, EMC, CISCO, VMware</a:t>
            </a:r>
          </a:p>
          <a:p>
            <a:pPr marL="457200" lvl="1" indent="0">
              <a:buNone/>
            </a:pPr>
            <a:r>
              <a:rPr lang="en-US" altLang="zh-TW" dirty="0" smtClean="0"/>
              <a:t>What’s </a:t>
            </a:r>
            <a:r>
              <a:rPr lang="en-US" altLang="zh-TW" dirty="0"/>
              <a:t>G</a:t>
            </a:r>
            <a:r>
              <a:rPr lang="en-US" altLang="zh-TW" dirty="0" smtClean="0"/>
              <a:t>oogle’s core?</a:t>
            </a:r>
          </a:p>
          <a:p>
            <a:pPr marL="914400" lvl="2" indent="0">
              <a:buNone/>
            </a:pPr>
            <a:r>
              <a:rPr lang="en-US" altLang="zh-TW" dirty="0" smtClean="0"/>
              <a:t>Google Cluster, GFS, </a:t>
            </a:r>
            <a:r>
              <a:rPr lang="en-US" altLang="zh-TW" dirty="0" err="1" smtClean="0"/>
              <a:t>MapReduce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BigTable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/>
              <a:t>G</a:t>
            </a:r>
            <a:r>
              <a:rPr lang="en-US" altLang="zh-TW" dirty="0" smtClean="0"/>
              <a:t>ood OS knowledge is a necessity to get you good offers/promotions </a:t>
            </a:r>
          </a:p>
          <a:p>
            <a:pPr marL="914400" lvl="2" indent="0">
              <a:buNone/>
            </a:pPr>
            <a:r>
              <a:rPr lang="en-US" altLang="zh-TW" dirty="0" smtClean="0"/>
              <a:t>at such companies and top universities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854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-15302" y="26539"/>
            <a:ext cx="9372600" cy="11938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Real Machine VS. Abstraction Machine</a:t>
            </a:r>
            <a:endParaRPr lang="en-US" sz="3200" b="1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81534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Many courses emphasize abstraction</a:t>
            </a:r>
          </a:p>
          <a:p>
            <a:pPr marL="457200" lvl="1" indent="0">
              <a:buNone/>
            </a:pPr>
            <a:r>
              <a:rPr lang="en-US" dirty="0" smtClean="0"/>
              <a:t>Abstract data types</a:t>
            </a:r>
          </a:p>
          <a:p>
            <a:pPr marL="457200" lvl="1" indent="0">
              <a:buNone/>
            </a:pPr>
            <a:r>
              <a:rPr lang="en-US" dirty="0" smtClean="0"/>
              <a:t>Asymptotic analysis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These abstractions have limits</a:t>
            </a:r>
          </a:p>
          <a:p>
            <a:pPr marL="457200" lvl="1" indent="0">
              <a:buNone/>
            </a:pPr>
            <a:r>
              <a:rPr lang="en-US" dirty="0" smtClean="0"/>
              <a:t>Especially in the presence of bugs</a:t>
            </a:r>
          </a:p>
          <a:p>
            <a:pPr marL="457200" lvl="1" indent="0">
              <a:buNone/>
            </a:pPr>
            <a:r>
              <a:rPr lang="en-US" dirty="0" smtClean="0"/>
              <a:t>Need to understand details of underlying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0448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Useful outcomes from taking this </a:t>
            </a:r>
            <a:r>
              <a:rPr lang="en-US" altLang="zh-CN" sz="2800" dirty="0" smtClean="0"/>
              <a:t>course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Become </a:t>
            </a:r>
            <a:r>
              <a:rPr lang="en-US" altLang="zh-CN" dirty="0">
                <a:solidFill>
                  <a:srgbClr val="FF0000"/>
                </a:solidFill>
              </a:rPr>
              <a:t>more </a:t>
            </a:r>
            <a:r>
              <a:rPr lang="en-US" altLang="zh-CN" dirty="0" smtClean="0">
                <a:solidFill>
                  <a:srgbClr val="FF0000"/>
                </a:solidFill>
              </a:rPr>
              <a:t>efficient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programmers</a:t>
            </a:r>
            <a:endParaRPr lang="en-US" altLang="zh-CN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altLang="zh-CN" dirty="0"/>
              <a:t>Able to find and eliminate bugs efficiently</a:t>
            </a:r>
          </a:p>
          <a:p>
            <a:pPr marL="914400" lvl="2" indent="0">
              <a:buNone/>
            </a:pPr>
            <a:r>
              <a:rPr lang="en-US" altLang="zh-CN" dirty="0"/>
              <a:t>Able to understand and tune for program performance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Understand </a:t>
            </a:r>
            <a:r>
              <a:rPr lang="en-US" altLang="zh-CN" dirty="0"/>
              <a:t>design and implementation of real complex </a:t>
            </a:r>
            <a:r>
              <a:rPr lang="en-US" altLang="zh-CN" dirty="0" smtClean="0"/>
              <a:t>systems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Try to build one on your own (like a Turing-award level OS)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056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“simple” really simple?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#include &lt;</a:t>
            </a:r>
            <a:r>
              <a:rPr lang="en-US" dirty="0" err="1" smtClean="0"/>
              <a:t>stdio.h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main() {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printf</a:t>
            </a:r>
            <a:r>
              <a:rPr lang="en-US" dirty="0" smtClean="0"/>
              <a:t>(“hello world\n”);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return 0;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How does it get executed?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does it got translated to machine code?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does the program get executed in detail?</a:t>
            </a:r>
          </a:p>
          <a:p>
            <a:pPr marL="0" indent="0">
              <a:buNone/>
            </a:pPr>
            <a:r>
              <a:rPr lang="en-US" dirty="0" smtClean="0"/>
              <a:t>    Link, load, execute, finish?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4114800"/>
            <a:ext cx="82296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/>
          </p:cNvSpPr>
          <p:nvPr/>
        </p:nvSpPr>
        <p:spPr bwMode="auto">
          <a:xfrm>
            <a:off x="8062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8752"/>
            <a:ext cx="8229600" cy="868362"/>
          </a:xfrm>
        </p:spPr>
        <p:txBody>
          <a:bodyPr/>
          <a:lstStyle/>
          <a:p>
            <a:r>
              <a:rPr lang="en-US" dirty="0" smtClean="0"/>
              <a:t>Course Perspective</a:t>
            </a:r>
            <a:endParaRPr lang="en-US" dirty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534400" cy="4983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Our Course is Programmer-Centric</a:t>
            </a:r>
          </a:p>
          <a:p>
            <a:pPr marL="457200" lvl="1" indent="0">
              <a:buNone/>
            </a:pPr>
            <a:r>
              <a:rPr lang="en-US" dirty="0" smtClean="0"/>
              <a:t>Purpose is to show that by knowing more about the underlying system, one can be more effective as a programmer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Enable you to</a:t>
            </a:r>
          </a:p>
          <a:p>
            <a:pPr marL="914400" lvl="2" indent="0">
              <a:buNone/>
            </a:pPr>
            <a:r>
              <a:rPr lang="en-US" dirty="0" smtClean="0"/>
              <a:t>Write programs that are more reliable and efficient</a:t>
            </a:r>
          </a:p>
          <a:p>
            <a:pPr marL="914400" lvl="2" indent="0">
              <a:buNone/>
            </a:pPr>
            <a:r>
              <a:rPr lang="en-US" dirty="0" smtClean="0"/>
              <a:t>Incorporate features that require hooks into OS</a:t>
            </a:r>
          </a:p>
          <a:p>
            <a:pPr marL="1371600" lvl="3" indent="0">
              <a:buNone/>
            </a:pPr>
            <a:r>
              <a:rPr lang="en-US" dirty="0" smtClean="0"/>
              <a:t>E.g., concurrency, signal handlers</a:t>
            </a:r>
          </a:p>
          <a:p>
            <a:pPr marL="914400" lvl="2" indent="0">
              <a:buNone/>
            </a:pPr>
            <a:r>
              <a:rPr lang="en-US" dirty="0"/>
              <a:t>Build an operating system</a:t>
            </a:r>
            <a:r>
              <a:rPr lang="en-US" dirty="0" smtClean="0"/>
              <a:t>!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Cover material in this course that you won’t see elsewhere</a:t>
            </a:r>
          </a:p>
          <a:p>
            <a:pPr marL="457200" lvl="1" indent="0">
              <a:buNone/>
            </a:pPr>
            <a:r>
              <a:rPr lang="en-US" dirty="0" smtClean="0"/>
              <a:t>Not just a course for dedicated </a:t>
            </a:r>
            <a:r>
              <a:rPr lang="en-US" dirty="0" smtClean="0">
                <a:solidFill>
                  <a:srgbClr val="0000FF"/>
                </a:solidFill>
              </a:rPr>
              <a:t>hackers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4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Why we study OS?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8 problems of OS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Course information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441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4600"/>
            <a:ext cx="7772400" cy="1362075"/>
          </a:xfrm>
        </p:spPr>
        <p:txBody>
          <a:bodyPr/>
          <a:lstStyle/>
          <a:p>
            <a:r>
              <a:rPr lang="en-US" dirty="0" smtClean="0"/>
              <a:t>8 Important Problems in Operating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92049"/>
            <a:ext cx="8229600" cy="9779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8 Important Problems </a:t>
            </a:r>
            <a:br>
              <a:rPr lang="en-US" dirty="0" smtClean="0"/>
            </a:br>
            <a:r>
              <a:rPr lang="en-US" dirty="0" smtClean="0"/>
              <a:t>(Not a Rank)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Scale Up </a:t>
            </a:r>
          </a:p>
          <a:p>
            <a:pPr marL="0" indent="0">
              <a:buNone/>
            </a:pPr>
            <a:r>
              <a:rPr lang="en-US" dirty="0" smtClean="0"/>
              <a:t>Security &amp; Privacy</a:t>
            </a:r>
          </a:p>
          <a:p>
            <a:pPr marL="0" indent="0">
              <a:buNone/>
            </a:pPr>
            <a:r>
              <a:rPr lang="en-US" dirty="0" smtClean="0"/>
              <a:t>Energy Efficiency</a:t>
            </a:r>
          </a:p>
          <a:p>
            <a:pPr marL="0" indent="0">
              <a:buNone/>
            </a:pPr>
            <a:r>
              <a:rPr lang="en-US" dirty="0" smtClean="0"/>
              <a:t>Mobility </a:t>
            </a:r>
          </a:p>
          <a:p>
            <a:pPr marL="0" indent="0">
              <a:buNone/>
            </a:pPr>
            <a:r>
              <a:rPr lang="en-US" dirty="0" smtClean="0"/>
              <a:t>Write Correct (Parallel) Code</a:t>
            </a:r>
          </a:p>
          <a:p>
            <a:pPr marL="0" indent="0">
              <a:buNone/>
            </a:pPr>
            <a:r>
              <a:rPr lang="en-US" dirty="0" smtClean="0"/>
              <a:t>Scale Out</a:t>
            </a:r>
          </a:p>
          <a:p>
            <a:pPr marL="0" indent="0">
              <a:buNone/>
            </a:pPr>
            <a:r>
              <a:rPr lang="en-US" dirty="0" smtClean="0"/>
              <a:t>Non-Volatile Storage</a:t>
            </a:r>
          </a:p>
          <a:p>
            <a:pPr marL="0" indent="0">
              <a:buNone/>
            </a:pPr>
            <a:r>
              <a:rPr lang="en-US" dirty="0" smtClean="0"/>
              <a:t>Virtualization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618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971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#1: Scale up </a:t>
            </a:r>
            <a:br>
              <a:rPr lang="en-US" dirty="0" smtClean="0"/>
            </a:br>
            <a:r>
              <a:rPr lang="en-US" dirty="0" smtClean="0"/>
              <a:t>(or Performance Scalability)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9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Why Choose This Course?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8 important problems </a:t>
            </a:r>
            <a:r>
              <a:rPr lang="en-US" altLang="zh-TW" dirty="0"/>
              <a:t>of </a:t>
            </a:r>
            <a:r>
              <a:rPr lang="en-US" altLang="zh-TW" dirty="0" smtClean="0"/>
              <a:t>OS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Course </a:t>
            </a:r>
            <a:r>
              <a:rPr lang="en-US" altLang="zh-TW" dirty="0"/>
              <a:t>information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65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Research\Papers\Paper Reading\10.09.16.Ostrich.PACT10\ap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803467"/>
            <a:ext cx="786328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461393" y="4426912"/>
            <a:ext cx="1080120" cy="1096635"/>
            <a:chOff x="1619672" y="3933056"/>
            <a:chExt cx="1224136" cy="1096635"/>
          </a:xfrm>
        </p:grpSpPr>
        <p:pic>
          <p:nvPicPr>
            <p:cNvPr id="20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18" y="3933056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182" y="3933056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4509120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182" y="4509120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3995936" y="3867363"/>
            <a:ext cx="908323" cy="836350"/>
            <a:chOff x="1619672" y="3933056"/>
            <a:chExt cx="1224136" cy="1096635"/>
          </a:xfrm>
        </p:grpSpPr>
        <p:pic>
          <p:nvPicPr>
            <p:cNvPr id="26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18" y="3933056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182" y="3933056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4509120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182" y="4509120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3995936" y="4759205"/>
            <a:ext cx="908323" cy="836350"/>
            <a:chOff x="1619672" y="3933056"/>
            <a:chExt cx="1224136" cy="1096635"/>
          </a:xfrm>
        </p:grpSpPr>
        <p:pic>
          <p:nvPicPr>
            <p:cNvPr id="31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118" y="3933056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182" y="3933056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4509120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:\Research\Papers\Paper Reading\10.09.16.Ostrich.PACT10\appl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182" y="4509120"/>
              <a:ext cx="631626" cy="52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5580112" y="3147283"/>
            <a:ext cx="1119068" cy="1224136"/>
            <a:chOff x="4499992" y="3645024"/>
            <a:chExt cx="1008112" cy="1224136"/>
          </a:xfrm>
        </p:grpSpPr>
        <p:grpSp>
          <p:nvGrpSpPr>
            <p:cNvPr id="35" name="Group 34"/>
            <p:cNvGrpSpPr/>
            <p:nvPr/>
          </p:nvGrpSpPr>
          <p:grpSpPr>
            <a:xfrm>
              <a:off x="4516523" y="3645024"/>
              <a:ext cx="500105" cy="568775"/>
              <a:chOff x="1619672" y="3933056"/>
              <a:chExt cx="1224136" cy="1096635"/>
            </a:xfrm>
          </p:grpSpPr>
          <p:pic>
            <p:nvPicPr>
              <p:cNvPr id="36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5007999" y="3645024"/>
              <a:ext cx="500105" cy="568775"/>
              <a:chOff x="1619672" y="3933056"/>
              <a:chExt cx="1224136" cy="1096635"/>
            </a:xfrm>
          </p:grpSpPr>
          <p:pic>
            <p:nvPicPr>
              <p:cNvPr id="41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4499992" y="4300385"/>
              <a:ext cx="500105" cy="568775"/>
              <a:chOff x="1619672" y="3933056"/>
              <a:chExt cx="1224136" cy="1096635"/>
            </a:xfrm>
          </p:grpSpPr>
          <p:pic>
            <p:nvPicPr>
              <p:cNvPr id="46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Group 49"/>
            <p:cNvGrpSpPr/>
            <p:nvPr/>
          </p:nvGrpSpPr>
          <p:grpSpPr>
            <a:xfrm>
              <a:off x="5007999" y="4293096"/>
              <a:ext cx="500105" cy="568775"/>
              <a:chOff x="1619672" y="3933056"/>
              <a:chExt cx="1224136" cy="1096635"/>
            </a:xfrm>
          </p:grpSpPr>
          <p:pic>
            <p:nvPicPr>
              <p:cNvPr id="51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9" name="TextBox 118"/>
          <p:cNvSpPr txBox="1"/>
          <p:nvPr/>
        </p:nvSpPr>
        <p:spPr>
          <a:xfrm>
            <a:off x="1403648" y="581157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Arial Rounded MT Bold" pitchFamily="34" charset="0"/>
              </a:rPr>
              <a:t>1X</a:t>
            </a:r>
            <a:endParaRPr lang="zh-CN" altLang="en-US" sz="2400" b="1" dirty="0">
              <a:latin typeface="Arial Rounded MT Bold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699792" y="581157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 Rounded MT Bold" pitchFamily="34" charset="0"/>
              </a:rPr>
              <a:t>4</a:t>
            </a:r>
            <a:r>
              <a:rPr lang="en-US" altLang="zh-CN" sz="2400" b="1" dirty="0" smtClean="0">
                <a:latin typeface="Arial Rounded MT Bold" pitchFamily="34" charset="0"/>
              </a:rPr>
              <a:t>X</a:t>
            </a:r>
            <a:endParaRPr lang="zh-CN" altLang="en-US" sz="2400" b="1" dirty="0">
              <a:latin typeface="Arial Rounded MT Bold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211960" y="581157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 Rounded MT Bold" pitchFamily="34" charset="0"/>
              </a:rPr>
              <a:t>8</a:t>
            </a:r>
            <a:r>
              <a:rPr lang="en-US" altLang="zh-CN" sz="2400" b="1" dirty="0" smtClean="0">
                <a:latin typeface="Arial Rounded MT Bold" pitchFamily="34" charset="0"/>
              </a:rPr>
              <a:t>X</a:t>
            </a:r>
            <a:endParaRPr lang="zh-CN" altLang="en-US" sz="2400" b="1" dirty="0">
              <a:latin typeface="Arial Rounded MT Bold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444208" y="5811579"/>
            <a:ext cx="113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Arial Rounded MT Bold" pitchFamily="34" charset="0"/>
              </a:rPr>
              <a:t>64X</a:t>
            </a:r>
            <a:endParaRPr lang="zh-CN" altLang="en-US" sz="2400" b="1" dirty="0">
              <a:latin typeface="Arial Rounded MT Bold" pitchFamily="34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5580112" y="4443427"/>
            <a:ext cx="1119068" cy="1224136"/>
            <a:chOff x="4499992" y="3645024"/>
            <a:chExt cx="1008112" cy="1224136"/>
          </a:xfrm>
        </p:grpSpPr>
        <p:grpSp>
          <p:nvGrpSpPr>
            <p:cNvPr id="125" name="Group 124"/>
            <p:cNvGrpSpPr/>
            <p:nvPr/>
          </p:nvGrpSpPr>
          <p:grpSpPr>
            <a:xfrm>
              <a:off x="4516523" y="3645024"/>
              <a:ext cx="500105" cy="568775"/>
              <a:chOff x="1619672" y="3933056"/>
              <a:chExt cx="1224136" cy="1096635"/>
            </a:xfrm>
          </p:grpSpPr>
          <p:pic>
            <p:nvPicPr>
              <p:cNvPr id="141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5007999" y="3645024"/>
              <a:ext cx="500105" cy="568775"/>
              <a:chOff x="1619672" y="3933056"/>
              <a:chExt cx="1224136" cy="1096635"/>
            </a:xfrm>
          </p:grpSpPr>
          <p:pic>
            <p:nvPicPr>
              <p:cNvPr id="137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7" name="Group 126"/>
            <p:cNvGrpSpPr/>
            <p:nvPr/>
          </p:nvGrpSpPr>
          <p:grpSpPr>
            <a:xfrm>
              <a:off x="4499992" y="4300385"/>
              <a:ext cx="500105" cy="568775"/>
              <a:chOff x="1619672" y="3933056"/>
              <a:chExt cx="1224136" cy="1096635"/>
            </a:xfrm>
          </p:grpSpPr>
          <p:pic>
            <p:nvPicPr>
              <p:cNvPr id="133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" name="Group 127"/>
            <p:cNvGrpSpPr/>
            <p:nvPr/>
          </p:nvGrpSpPr>
          <p:grpSpPr>
            <a:xfrm>
              <a:off x="5007999" y="4293096"/>
              <a:ext cx="500105" cy="568775"/>
              <a:chOff x="1619672" y="3933056"/>
              <a:chExt cx="1224136" cy="1096635"/>
            </a:xfrm>
          </p:grpSpPr>
          <p:pic>
            <p:nvPicPr>
              <p:cNvPr id="129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6693292" y="4443427"/>
            <a:ext cx="1119068" cy="1224136"/>
            <a:chOff x="4499992" y="3645024"/>
            <a:chExt cx="1008112" cy="1224136"/>
          </a:xfrm>
        </p:grpSpPr>
        <p:grpSp>
          <p:nvGrpSpPr>
            <p:cNvPr id="146" name="Group 145"/>
            <p:cNvGrpSpPr/>
            <p:nvPr/>
          </p:nvGrpSpPr>
          <p:grpSpPr>
            <a:xfrm>
              <a:off x="4516523" y="3645024"/>
              <a:ext cx="500105" cy="568775"/>
              <a:chOff x="1619672" y="3933056"/>
              <a:chExt cx="1224136" cy="1096635"/>
            </a:xfrm>
          </p:grpSpPr>
          <p:pic>
            <p:nvPicPr>
              <p:cNvPr id="162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5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5007999" y="3645024"/>
              <a:ext cx="500105" cy="568775"/>
              <a:chOff x="1619672" y="3933056"/>
              <a:chExt cx="1224136" cy="1096635"/>
            </a:xfrm>
          </p:grpSpPr>
          <p:pic>
            <p:nvPicPr>
              <p:cNvPr id="158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4499992" y="4300385"/>
              <a:ext cx="500105" cy="568775"/>
              <a:chOff x="1619672" y="3933056"/>
              <a:chExt cx="1224136" cy="1096635"/>
            </a:xfrm>
          </p:grpSpPr>
          <p:pic>
            <p:nvPicPr>
              <p:cNvPr id="154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7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5007999" y="4293096"/>
              <a:ext cx="500105" cy="568775"/>
              <a:chOff x="1619672" y="3933056"/>
              <a:chExt cx="1224136" cy="1096635"/>
            </a:xfrm>
          </p:grpSpPr>
          <p:pic>
            <p:nvPicPr>
              <p:cNvPr id="150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6" name="Group 165"/>
          <p:cNvGrpSpPr/>
          <p:nvPr/>
        </p:nvGrpSpPr>
        <p:grpSpPr>
          <a:xfrm>
            <a:off x="6732240" y="3147283"/>
            <a:ext cx="1119068" cy="1224136"/>
            <a:chOff x="4499992" y="3645024"/>
            <a:chExt cx="1008112" cy="1224136"/>
          </a:xfrm>
        </p:grpSpPr>
        <p:grpSp>
          <p:nvGrpSpPr>
            <p:cNvPr id="167" name="Group 166"/>
            <p:cNvGrpSpPr/>
            <p:nvPr/>
          </p:nvGrpSpPr>
          <p:grpSpPr>
            <a:xfrm>
              <a:off x="4516523" y="3645024"/>
              <a:ext cx="500105" cy="568775"/>
              <a:chOff x="1619672" y="3933056"/>
              <a:chExt cx="1224136" cy="1096635"/>
            </a:xfrm>
          </p:grpSpPr>
          <p:pic>
            <p:nvPicPr>
              <p:cNvPr id="183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5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6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8" name="Group 167"/>
            <p:cNvGrpSpPr/>
            <p:nvPr/>
          </p:nvGrpSpPr>
          <p:grpSpPr>
            <a:xfrm>
              <a:off x="5007999" y="3645024"/>
              <a:ext cx="500105" cy="568775"/>
              <a:chOff x="1619672" y="3933056"/>
              <a:chExt cx="1224136" cy="1096635"/>
            </a:xfrm>
          </p:grpSpPr>
          <p:pic>
            <p:nvPicPr>
              <p:cNvPr id="179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9" name="Group 168"/>
            <p:cNvGrpSpPr/>
            <p:nvPr/>
          </p:nvGrpSpPr>
          <p:grpSpPr>
            <a:xfrm>
              <a:off x="4499992" y="4300385"/>
              <a:ext cx="500105" cy="568775"/>
              <a:chOff x="1619672" y="3933056"/>
              <a:chExt cx="1224136" cy="1096635"/>
            </a:xfrm>
          </p:grpSpPr>
          <p:pic>
            <p:nvPicPr>
              <p:cNvPr id="175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5007999" y="4293096"/>
              <a:ext cx="500105" cy="568775"/>
              <a:chOff x="1619672" y="3933056"/>
              <a:chExt cx="1224136" cy="1096635"/>
            </a:xfrm>
          </p:grpSpPr>
          <p:pic>
            <p:nvPicPr>
              <p:cNvPr id="171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6118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3933056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2" descr="D:\Research\Papers\Paper Reading\10.09.16.Ostrich.PACT10\app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2182" y="4509120"/>
                <a:ext cx="631626" cy="520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5" name="Freeform 54"/>
          <p:cNvSpPr/>
          <p:nvPr/>
        </p:nvSpPr>
        <p:spPr>
          <a:xfrm>
            <a:off x="1043608" y="2636912"/>
            <a:ext cx="7416824" cy="2886635"/>
          </a:xfrm>
          <a:custGeom>
            <a:avLst/>
            <a:gdLst>
              <a:gd name="connsiteX0" fmla="*/ 0 w 7225553"/>
              <a:gd name="connsiteY0" fmla="*/ 2886635 h 2886635"/>
              <a:gd name="connsiteX1" fmla="*/ 2492188 w 7225553"/>
              <a:gd name="connsiteY1" fmla="*/ 2743200 h 2886635"/>
              <a:gd name="connsiteX2" fmla="*/ 4303059 w 7225553"/>
              <a:gd name="connsiteY2" fmla="*/ 2330823 h 2886635"/>
              <a:gd name="connsiteX3" fmla="*/ 6293223 w 7225553"/>
              <a:gd name="connsiteY3" fmla="*/ 950258 h 2886635"/>
              <a:gd name="connsiteX4" fmla="*/ 7225553 w 7225553"/>
              <a:gd name="connsiteY4" fmla="*/ 0 h 288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553" h="2886635">
                <a:moveTo>
                  <a:pt x="0" y="2886635"/>
                </a:moveTo>
                <a:cubicBezTo>
                  <a:pt x="887506" y="2861235"/>
                  <a:pt x="1775012" y="2835835"/>
                  <a:pt x="2492188" y="2743200"/>
                </a:cubicBezTo>
                <a:cubicBezTo>
                  <a:pt x="3209364" y="2650565"/>
                  <a:pt x="3669553" y="2629647"/>
                  <a:pt x="4303059" y="2330823"/>
                </a:cubicBezTo>
                <a:cubicBezTo>
                  <a:pt x="4936565" y="2031999"/>
                  <a:pt x="5806141" y="1338728"/>
                  <a:pt x="6293223" y="950258"/>
                </a:cubicBezTo>
                <a:cubicBezTo>
                  <a:pt x="6780305" y="561788"/>
                  <a:pt x="7002929" y="280894"/>
                  <a:pt x="7225553" y="0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4124"/>
            <a:ext cx="8229600" cy="880276"/>
          </a:xfrm>
        </p:spPr>
        <p:txBody>
          <a:bodyPr/>
          <a:lstStyle/>
          <a:p>
            <a:r>
              <a:rPr lang="en-US" dirty="0" smtClean="0"/>
              <a:t>Multicore Evolution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1066801"/>
            <a:ext cx="8305800" cy="4794180"/>
          </a:xfrm>
        </p:spPr>
        <p:txBody>
          <a:bodyPr/>
          <a:lstStyle/>
          <a:p>
            <a:pPr marL="96838" lvl="1" indent="0">
              <a:buNone/>
              <a:defRPr/>
            </a:pPr>
            <a:r>
              <a:rPr lang="en-US" altLang="zh-CN" dirty="0">
                <a:latin typeface="Arial" pitchFamily="34" charset="0"/>
                <a:cs typeface="Arial" pitchFamily="34" charset="0"/>
              </a:rPr>
              <a:t>Multicore is commercially prevalent recently</a:t>
            </a:r>
          </a:p>
          <a:p>
            <a:pPr marL="554038" lvl="2" indent="0">
              <a:buNone/>
              <a:defRPr/>
            </a:pPr>
            <a:r>
              <a:rPr lang="en-US" altLang="zh-CN" dirty="0">
                <a:latin typeface="Arial" pitchFamily="34" charset="0"/>
                <a:cs typeface="Arial" pitchFamily="34" charset="0"/>
              </a:rPr>
              <a:t>Eight cores and Twelve cores on a chip are </a:t>
            </a: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common </a:t>
            </a:r>
            <a:endParaRPr lang="en-US" altLang="zh-CN" dirty="0">
              <a:latin typeface="Arial" pitchFamily="34" charset="0"/>
              <a:cs typeface="Arial" pitchFamily="34" charset="0"/>
            </a:endParaRPr>
          </a:p>
          <a:p>
            <a:pPr marL="554038" lvl="2" indent="0">
              <a:buNone/>
              <a:defRPr/>
            </a:pPr>
            <a:r>
              <a:rPr lang="en-US" altLang="zh-CN" dirty="0">
                <a:latin typeface="Arial" pitchFamily="34" charset="0"/>
                <a:cs typeface="Arial" pitchFamily="34" charset="0"/>
              </a:rPr>
              <a:t>Hundreds of cores on a single chip will appear in near feature</a:t>
            </a:r>
            <a:endParaRPr lang="en-US" altLang="zh-CN" sz="16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Oval Callout 1"/>
          <p:cNvSpPr/>
          <p:nvPr/>
        </p:nvSpPr>
        <p:spPr>
          <a:xfrm>
            <a:off x="152400" y="2209800"/>
            <a:ext cx="5029200" cy="1752600"/>
          </a:xfrm>
          <a:prstGeom prst="wedgeEllipseCallout">
            <a:avLst>
              <a:gd name="adj1" fmla="val 3161"/>
              <a:gd name="adj2" fmla="val 77435"/>
            </a:avLst>
          </a:prstGeom>
          <a:solidFill>
            <a:srgbClr val="00B0F0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800" dirty="0"/>
              <a:t>Challenge#1: make software performance follow Moore’s </a:t>
            </a:r>
            <a:r>
              <a:rPr lang="en-US" sz="2800" dirty="0" smtClean="0"/>
              <a:t>Law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73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51"/>
    </mc:Choice>
    <mc:Fallback xmlns="">
      <p:transition spd="slow" advTm="34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Operating System Matters?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Terms of operating system here</a:t>
            </a:r>
          </a:p>
          <a:p>
            <a:pPr marL="457200" lvl="1" indent="0">
              <a:buNone/>
            </a:pPr>
            <a:r>
              <a:rPr lang="en-US" dirty="0" smtClean="0"/>
              <a:t>Broadly defined, including hypervisor, operating systems, runtime environments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Operating </a:t>
            </a:r>
            <a:r>
              <a:rPr lang="en-US" dirty="0" smtClean="0"/>
              <a:t>systems manage and hide resources from applications</a:t>
            </a:r>
          </a:p>
          <a:p>
            <a:pPr marL="457200" lvl="1" indent="0">
              <a:buNone/>
            </a:pPr>
            <a:r>
              <a:rPr lang="en-US" dirty="0" smtClean="0"/>
              <a:t>Hide tedious and complex low-level details</a:t>
            </a:r>
          </a:p>
          <a:p>
            <a:pPr marL="457200" lvl="1" indent="0">
              <a:buNone/>
            </a:pPr>
            <a:r>
              <a:rPr lang="en-US" dirty="0" smtClean="0"/>
              <a:t>Provide execution environments to apps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Operating </a:t>
            </a:r>
            <a:r>
              <a:rPr lang="en-US" dirty="0" smtClean="0"/>
              <a:t>systems determines app </a:t>
            </a:r>
            <a:r>
              <a:rPr lang="en-US" dirty="0" err="1" smtClean="0"/>
              <a:t>perf</a:t>
            </a:r>
            <a:r>
              <a:rPr lang="en-US" dirty="0" smtClean="0"/>
              <a:t>. in many cases</a:t>
            </a:r>
          </a:p>
          <a:p>
            <a:pPr marL="457200" lvl="1" indent="0">
              <a:buNone/>
            </a:pPr>
            <a:r>
              <a:rPr lang="en-US" dirty="0" smtClean="0"/>
              <a:t>Many apps spend a large fraction of time in system software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2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Operating System Meets Multicore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(Operating) systems 20 years ago</a:t>
            </a:r>
          </a:p>
          <a:p>
            <a:pPr marL="457200" lvl="1" indent="0">
              <a:buNone/>
            </a:pPr>
            <a:r>
              <a:rPr lang="en-US" dirty="0" smtClean="0"/>
              <a:t>Enjoys the free lunch provided by hardware (Moore’s Law)</a:t>
            </a:r>
          </a:p>
          <a:p>
            <a:pPr marL="457200" lvl="1" indent="0">
              <a:buNone/>
            </a:pPr>
            <a:r>
              <a:rPr lang="en-US" dirty="0" smtClean="0"/>
              <a:t>Recall the Andy-Bill’s Law</a:t>
            </a:r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smtClean="0"/>
              <a:t>Multicore: ending the free lunch!</a:t>
            </a:r>
          </a:p>
          <a:p>
            <a:pPr marL="457200" lvl="1" indent="0">
              <a:buNone/>
            </a:pPr>
            <a:r>
              <a:rPr lang="en-US" dirty="0" smtClean="0"/>
              <a:t>Software must evolve with hardware changes</a:t>
            </a:r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smtClean="0"/>
              <a:t>OS: a vital role to bridge the gap between apps and hardware</a:t>
            </a:r>
          </a:p>
          <a:p>
            <a:pPr marL="457200" lvl="1" indent="0">
              <a:buNone/>
            </a:pPr>
            <a:r>
              <a:rPr lang="en-US" dirty="0" smtClean="0"/>
              <a:t>Need to evolve itself with multicore</a:t>
            </a:r>
          </a:p>
          <a:p>
            <a:pPr marL="457200" lvl="1" indent="0">
              <a:buNone/>
            </a:pPr>
            <a:r>
              <a:rPr lang="en-US" dirty="0" smtClean="0"/>
              <a:t>Need to evolve for apps with multicore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0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scalability?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4953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Application does N times as much work on N cores as it could on 1 core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Scalability </a:t>
            </a:r>
            <a:r>
              <a:rPr lang="en-US" dirty="0"/>
              <a:t>may be limited by Amdahl's Law: </a:t>
            </a:r>
          </a:p>
          <a:p>
            <a:pPr marL="457200" lvl="1" indent="0">
              <a:buNone/>
            </a:pPr>
            <a:r>
              <a:rPr lang="en-US" dirty="0"/>
              <a:t>Locks, shared data structures, ... Shared hardware (DRAM, NIC, ...)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-29321" b="-29321"/>
          <a:stretch>
            <a:fillRect/>
          </a:stretch>
        </p:blipFill>
        <p:spPr>
          <a:xfrm>
            <a:off x="4191000" y="4240562"/>
            <a:ext cx="4784288" cy="2631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876800"/>
            <a:ext cx="2323186" cy="109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2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Motivating example: file descriptors</a:t>
            </a:r>
            <a:endParaRPr lang="zh-CN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Ideal FD performance graph</a:t>
            </a:r>
            <a:endParaRPr lang="zh-CN" altLang="en-US" dirty="0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65" b="-12965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Actual FD performance</a:t>
            </a:r>
            <a:endParaRPr lang="zh-CN" altLang="en-US" dirty="0"/>
          </a:p>
        </p:txBody>
      </p:sp>
      <p:pic>
        <p:nvPicPr>
          <p:cNvPr id="11" name="Content Placeholder 10" descr="Screen Clipping"/>
          <p:cNvPicPr>
            <a:picLocks noGrp="1" noChangeAspect="1"/>
          </p:cNvPicPr>
          <p:nvPr>
            <p:ph sz="quarter" idx="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79" b="-1357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throughput drops?</a:t>
            </a:r>
            <a:endParaRPr lang="zh-CN" altLang="en-US" dirty="0"/>
          </a:p>
        </p:txBody>
      </p:sp>
      <p:pic>
        <p:nvPicPr>
          <p:cNvPr id="10" name="Content Placeholder 9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1" y="1981200"/>
            <a:ext cx="4943475" cy="24288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71794" y="4800600"/>
            <a:ext cx="5000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Load </a:t>
            </a:r>
            <a:r>
              <a:rPr lang="en-US" altLang="zh-CN" sz="2400" dirty="0" err="1"/>
              <a:t>fd_table</a:t>
            </a:r>
            <a:r>
              <a:rPr lang="en-US" altLang="zh-CN" sz="2400" dirty="0"/>
              <a:t> data from L1 in 3 cycles.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785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throughput drops?</a:t>
            </a:r>
            <a:endParaRPr lang="zh-CN" alt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905000"/>
            <a:ext cx="4819650" cy="25717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50081" y="4987279"/>
            <a:ext cx="3243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Now it takes 121 cycles!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53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Off-the-shelf 48-core </a:t>
            </a:r>
            <a:r>
              <a:rPr lang="en-US" altLang="zh-CN" dirty="0" smtClean="0"/>
              <a:t>server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6 core x 8 chip AMD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48880"/>
            <a:ext cx="7416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1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Up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Better abstraction to user applications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Eliminating non-scalable synchronization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Minimize sharing of common data structures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will fill this..</a:t>
            </a:r>
          </a:p>
        </p:txBody>
      </p:sp>
    </p:spTree>
    <p:extLst>
      <p:ext uri="{BB962C8B-B14F-4D97-AF65-F5344CB8AC3E}">
        <p14:creationId xmlns:p14="http://schemas.microsoft.com/office/powerpoint/2010/main" val="31239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62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Issue#2: </a:t>
            </a:r>
            <a:r>
              <a:rPr lang="en-US" dirty="0"/>
              <a:t>Security &amp; </a:t>
            </a:r>
            <a:r>
              <a:rPr lang="en-US" dirty="0" smtClean="0"/>
              <a:t>Privacy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Recall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is OS from a programmer’s perspective?</a:t>
            </a:r>
          </a:p>
          <a:p>
            <a:pPr lvl="1"/>
            <a:r>
              <a:rPr lang="en-US" altLang="zh-CN" dirty="0" smtClean="0"/>
              <a:t>A set of API, aka, system calls</a:t>
            </a:r>
          </a:p>
          <a:p>
            <a:pPr lvl="1"/>
            <a:r>
              <a:rPr lang="en-US" altLang="zh-CN" dirty="0" smtClean="0"/>
              <a:t>E.g.,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0x80</a:t>
            </a:r>
          </a:p>
          <a:p>
            <a:r>
              <a:rPr lang="en-US" altLang="zh-CN" dirty="0" smtClean="0"/>
              <a:t>What are differences from other API?</a:t>
            </a:r>
          </a:p>
          <a:p>
            <a:pPr lvl="1"/>
            <a:r>
              <a:rPr lang="en-US" altLang="zh-CN" dirty="0" smtClean="0"/>
              <a:t>The system calls are usually hardware related</a:t>
            </a:r>
          </a:p>
          <a:p>
            <a:pPr lvl="1"/>
            <a:r>
              <a:rPr lang="en-US" altLang="zh-CN" dirty="0" smtClean="0"/>
              <a:t>E.g., fork, FILE ops, socket, select/</a:t>
            </a:r>
            <a:r>
              <a:rPr lang="en-US" altLang="zh-CN" dirty="0" err="1" smtClean="0"/>
              <a:t>epoll</a:t>
            </a:r>
            <a:endParaRPr lang="en-US" altLang="zh-CN" dirty="0"/>
          </a:p>
          <a:p>
            <a:r>
              <a:rPr lang="en-US" altLang="zh-CN" dirty="0" smtClean="0"/>
              <a:t>Who invokes the system calls?</a:t>
            </a:r>
          </a:p>
          <a:p>
            <a:pPr lvl="1"/>
            <a:r>
              <a:rPr lang="en-US" altLang="zh-CN" dirty="0" smtClean="0"/>
              <a:t>Application itself, libraries (e.g., </a:t>
            </a:r>
            <a:r>
              <a:rPr lang="en-US" altLang="zh-CN" dirty="0" err="1" smtClean="0"/>
              <a:t>glibc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Application through the libraries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62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From Wikipedia: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Security </a:t>
            </a:r>
            <a:r>
              <a:rPr lang="en-US" dirty="0">
                <a:solidFill>
                  <a:srgbClr val="0000FF"/>
                </a:solidFill>
              </a:rPr>
              <a:t>is the degree of resistance to, or protection from, </a:t>
            </a:r>
            <a:r>
              <a:rPr lang="en-US" dirty="0" smtClean="0">
                <a:solidFill>
                  <a:srgbClr val="0000FF"/>
                </a:solidFill>
              </a:rPr>
              <a:t>harm</a:t>
            </a:r>
          </a:p>
          <a:p>
            <a:pPr marL="457200" lvl="1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57150" indent="0">
              <a:buNone/>
            </a:pPr>
            <a:r>
              <a:rPr lang="en-US" dirty="0" smtClean="0"/>
              <a:t>Why Operating System matters?</a:t>
            </a:r>
          </a:p>
          <a:p>
            <a:pPr marL="457200" lvl="1" indent="0">
              <a:buNone/>
            </a:pPr>
            <a:r>
              <a:rPr lang="en-US" dirty="0" smtClean="0"/>
              <a:t>Operating system (including hypervisors) lies in the lowest levels in a computer</a:t>
            </a:r>
          </a:p>
          <a:p>
            <a:pPr marL="457200" lvl="1" indent="0">
              <a:buNone/>
            </a:pPr>
            <a:r>
              <a:rPr lang="en-US" dirty="0" smtClean="0"/>
              <a:t>How could you protect your application &amp; data without properly protect your OS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29" descr="devi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2624" y="121361"/>
            <a:ext cx="1174039" cy="1174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7" descr="loc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65412" y="774835"/>
            <a:ext cx="1378588" cy="137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83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68397"/>
            <a:ext cx="8394701" cy="18462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3238500"/>
            <a:ext cx="8394700" cy="3467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328613" y="326765"/>
            <a:ext cx="1789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</a:rPr>
              <a:t>CVE-2015-8370</a:t>
            </a:r>
            <a:endParaRPr lang="zh-CN" altLang="en-US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800" y="2878462"/>
            <a:ext cx="1789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+mj-lt"/>
              </a:rPr>
              <a:t>CVE-2016-4484</a:t>
            </a:r>
            <a:endParaRPr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The </a:t>
            </a:r>
            <a:r>
              <a:rPr lang="en-US" altLang="zh-CN" dirty="0" err="1" smtClean="0"/>
              <a:t>do_brk</a:t>
            </a:r>
            <a:r>
              <a:rPr lang="en-US" altLang="zh-CN" dirty="0" smtClean="0"/>
              <a:t>() Bug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Purpose of </a:t>
            </a:r>
            <a:r>
              <a:rPr lang="en-US" altLang="zh-CN" sz="2400" dirty="0" err="1" smtClean="0"/>
              <a:t>do_brk</a:t>
            </a:r>
            <a:r>
              <a:rPr lang="en-US" altLang="zh-CN" sz="2400" dirty="0" smtClean="0"/>
              <a:t>() was to speed up anonymous </a:t>
            </a:r>
            <a:r>
              <a:rPr lang="en-US" altLang="zh-CN" sz="2400" dirty="0" err="1" smtClean="0"/>
              <a:t>mmaps</a:t>
            </a:r>
            <a:r>
              <a:rPr lang="en-US" altLang="zh-CN" sz="2400" dirty="0" smtClean="0"/>
              <a:t> from </a:t>
            </a:r>
            <a:r>
              <a:rPr lang="en-US" altLang="zh-CN" sz="2400" dirty="0" err="1" smtClean="0"/>
              <a:t>sys_brk</a:t>
            </a:r>
            <a:r>
              <a:rPr lang="en-US" altLang="zh-CN" sz="2400" dirty="0" smtClean="0"/>
              <a:t>()</a:t>
            </a:r>
            <a:endParaRPr lang="zh-CN" altLang="en-US" sz="2400" dirty="0" smtClean="0"/>
          </a:p>
          <a:p>
            <a:r>
              <a:rPr lang="en-US" altLang="zh-CN" sz="2400" dirty="0" err="1"/>
              <a:t>do_mmap</a:t>
            </a:r>
            <a:r>
              <a:rPr lang="en-US" altLang="zh-CN" sz="2400" dirty="0"/>
              <a:t>() checked things properly, </a:t>
            </a:r>
            <a:r>
              <a:rPr lang="en-US" altLang="zh-CN" sz="2400" dirty="0" err="1"/>
              <a:t>do_brk</a:t>
            </a:r>
            <a:r>
              <a:rPr lang="en-US" altLang="zh-CN" sz="2400" dirty="0"/>
              <a:t>() removed almost all checking</a:t>
            </a:r>
          </a:p>
          <a:p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417638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b="0" dirty="0" err="1" smtClean="0"/>
              <a:t>Asmlinkage</a:t>
            </a:r>
            <a:r>
              <a:rPr lang="en-US" altLang="zh-CN" b="0" dirty="0" smtClean="0"/>
              <a:t> unsigned long </a:t>
            </a:r>
            <a:r>
              <a:rPr lang="en-US" altLang="zh-CN" b="0" dirty="0" err="1" smtClean="0"/>
              <a:t>sys_brk</a:t>
            </a:r>
            <a:r>
              <a:rPr lang="en-US" altLang="zh-CN" b="0" dirty="0" smtClean="0"/>
              <a:t>(unsigned long </a:t>
            </a:r>
            <a:r>
              <a:rPr lang="en-US" altLang="zh-CN" b="0" dirty="0" err="1" smtClean="0"/>
              <a:t>brk</a:t>
            </a:r>
            <a:r>
              <a:rPr lang="en-US" altLang="zh-CN" b="0" dirty="0" smtClean="0"/>
              <a:t>) {</a:t>
            </a:r>
          </a:p>
          <a:p>
            <a:pPr algn="l">
              <a:lnSpc>
                <a:spcPct val="100000"/>
              </a:lnSpc>
            </a:pPr>
            <a:r>
              <a:rPr lang="en-US" altLang="zh-CN" b="0" dirty="0"/>
              <a:t>	</a:t>
            </a:r>
            <a:r>
              <a:rPr lang="en-US" altLang="zh-CN" b="0" dirty="0" smtClean="0"/>
              <a:t>…</a:t>
            </a:r>
          </a:p>
          <a:p>
            <a:pPr algn="l">
              <a:lnSpc>
                <a:spcPct val="100000"/>
              </a:lnSpc>
            </a:pPr>
            <a:r>
              <a:rPr lang="en-US" altLang="zh-CN" b="0" dirty="0"/>
              <a:t>	</a:t>
            </a:r>
            <a:r>
              <a:rPr lang="en-US" altLang="zh-CN" b="0" dirty="0" smtClean="0"/>
              <a:t>/* OK, looks good – let it rip. */</a:t>
            </a:r>
          </a:p>
          <a:p>
            <a:pPr algn="l">
              <a:lnSpc>
                <a:spcPct val="100000"/>
              </a:lnSpc>
            </a:pPr>
            <a:r>
              <a:rPr lang="en-US" altLang="zh-CN" b="0" dirty="0" smtClean="0">
                <a:solidFill>
                  <a:schemeClr val="accent6"/>
                </a:solidFill>
              </a:rPr>
              <a:t>-</a:t>
            </a:r>
            <a:r>
              <a:rPr lang="en-US" altLang="zh-CN" b="0" dirty="0">
                <a:solidFill>
                  <a:schemeClr val="accent6"/>
                </a:solidFill>
              </a:rPr>
              <a:t>	</a:t>
            </a:r>
            <a:r>
              <a:rPr lang="en-US" altLang="zh-CN" b="0" dirty="0" smtClean="0">
                <a:solidFill>
                  <a:schemeClr val="accent6"/>
                </a:solidFill>
              </a:rPr>
              <a:t>if (</a:t>
            </a:r>
            <a:r>
              <a:rPr lang="en-US" altLang="zh-CN" b="0" dirty="0" err="1" smtClean="0">
                <a:solidFill>
                  <a:schemeClr val="accent6"/>
                </a:solidFill>
              </a:rPr>
              <a:t>do_mmap</a:t>
            </a:r>
            <a:r>
              <a:rPr lang="en-US" altLang="zh-CN" b="0" dirty="0" smtClean="0">
                <a:solidFill>
                  <a:schemeClr val="accent6"/>
                </a:solidFill>
              </a:rPr>
              <a:t>(NULL, </a:t>
            </a:r>
            <a:r>
              <a:rPr lang="en-US" altLang="zh-CN" b="0" dirty="0" err="1" smtClean="0">
                <a:solidFill>
                  <a:schemeClr val="accent6"/>
                </a:solidFill>
              </a:rPr>
              <a:t>oldbrk</a:t>
            </a:r>
            <a:r>
              <a:rPr lang="en-US" altLang="zh-CN" b="0" dirty="0" smtClean="0">
                <a:solidFill>
                  <a:schemeClr val="accent6"/>
                </a:solidFill>
              </a:rPr>
              <a:t>, </a:t>
            </a:r>
            <a:r>
              <a:rPr lang="en-US" altLang="zh-CN" b="0" dirty="0" err="1" smtClean="0">
                <a:solidFill>
                  <a:schemeClr val="accent6"/>
                </a:solidFill>
              </a:rPr>
              <a:t>newbrk-oldbrk</a:t>
            </a:r>
            <a:r>
              <a:rPr lang="en-US" altLang="zh-CN" b="0" dirty="0" smtClean="0">
                <a:solidFill>
                  <a:schemeClr val="accent6"/>
                </a:solidFill>
              </a:rPr>
              <a:t>,</a:t>
            </a:r>
          </a:p>
          <a:p>
            <a:pPr algn="l">
              <a:lnSpc>
                <a:spcPct val="100000"/>
              </a:lnSpc>
            </a:pPr>
            <a:r>
              <a:rPr lang="en-US" altLang="zh-CN" b="0" dirty="0" smtClean="0">
                <a:solidFill>
                  <a:schemeClr val="accent6"/>
                </a:solidFill>
              </a:rPr>
              <a:t>-</a:t>
            </a:r>
            <a:r>
              <a:rPr lang="en-US" altLang="zh-CN" b="0" dirty="0">
                <a:solidFill>
                  <a:schemeClr val="accent6"/>
                </a:solidFill>
              </a:rPr>
              <a:t>		</a:t>
            </a:r>
            <a:r>
              <a:rPr lang="en-US" altLang="zh-CN" b="0" dirty="0" smtClean="0">
                <a:solidFill>
                  <a:schemeClr val="accent6"/>
                </a:solidFill>
              </a:rPr>
              <a:t>	PROT_READ|PROT_WRITE|PROT_EXEC,</a:t>
            </a:r>
          </a:p>
          <a:p>
            <a:pPr algn="l">
              <a:lnSpc>
                <a:spcPct val="100000"/>
              </a:lnSpc>
            </a:pPr>
            <a:r>
              <a:rPr lang="en-US" altLang="zh-CN" b="0" dirty="0" smtClean="0">
                <a:solidFill>
                  <a:schemeClr val="accent6"/>
                </a:solidFill>
              </a:rPr>
              <a:t>-</a:t>
            </a:r>
            <a:r>
              <a:rPr lang="en-US" altLang="zh-CN" b="0" dirty="0">
                <a:solidFill>
                  <a:schemeClr val="accent6"/>
                </a:solidFill>
              </a:rPr>
              <a:t>	</a:t>
            </a:r>
            <a:r>
              <a:rPr lang="en-US" altLang="zh-CN" b="0" dirty="0" smtClean="0">
                <a:solidFill>
                  <a:schemeClr val="accent6"/>
                </a:solidFill>
              </a:rPr>
              <a:t>		MAP_FIXED|MAP_PRIVATE, 0) != </a:t>
            </a:r>
            <a:r>
              <a:rPr lang="en-US" altLang="zh-CN" b="0" dirty="0" err="1" smtClean="0">
                <a:solidFill>
                  <a:schemeClr val="accent6"/>
                </a:solidFill>
              </a:rPr>
              <a:t>oldbrk</a:t>
            </a:r>
            <a:r>
              <a:rPr lang="en-US" altLang="zh-CN" b="0" dirty="0" smtClean="0">
                <a:solidFill>
                  <a:schemeClr val="accent6"/>
                </a:solidFill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altLang="zh-CN" b="0" dirty="0" smtClean="0">
                <a:solidFill>
                  <a:schemeClr val="accent5">
                    <a:lumMod val="75000"/>
                  </a:schemeClr>
                </a:solidFill>
              </a:rPr>
              <a:t>+	if (</a:t>
            </a:r>
            <a:r>
              <a:rPr lang="en-US" altLang="zh-CN" b="0" dirty="0" err="1" smtClean="0">
                <a:solidFill>
                  <a:schemeClr val="accent5">
                    <a:lumMod val="75000"/>
                  </a:schemeClr>
                </a:solidFill>
              </a:rPr>
              <a:t>do_brk</a:t>
            </a:r>
            <a:r>
              <a:rPr lang="en-US" altLang="zh-CN" b="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altLang="zh-CN" b="0" dirty="0" err="1" smtClean="0">
                <a:solidFill>
                  <a:schemeClr val="accent5">
                    <a:lumMod val="75000"/>
                  </a:schemeClr>
                </a:solidFill>
              </a:rPr>
              <a:t>oldbrk</a:t>
            </a:r>
            <a:r>
              <a:rPr lang="en-US" altLang="zh-CN" b="0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zh-CN" b="0" dirty="0" err="1" smtClean="0">
                <a:solidFill>
                  <a:schemeClr val="accent5">
                    <a:lumMod val="75000"/>
                  </a:schemeClr>
                </a:solidFill>
              </a:rPr>
              <a:t>newbrk-oldbrk</a:t>
            </a:r>
            <a:r>
              <a:rPr lang="en-US" altLang="zh-CN" b="0" dirty="0" smtClean="0">
                <a:solidFill>
                  <a:schemeClr val="accent5">
                    <a:lumMod val="75000"/>
                  </a:schemeClr>
                </a:solidFill>
              </a:rPr>
              <a:t>) != </a:t>
            </a:r>
            <a:r>
              <a:rPr lang="en-US" altLang="zh-CN" b="0" dirty="0" err="1" smtClean="0">
                <a:solidFill>
                  <a:schemeClr val="accent5">
                    <a:lumMod val="75000"/>
                  </a:schemeClr>
                </a:solidFill>
              </a:rPr>
              <a:t>oldbrk</a:t>
            </a:r>
            <a:r>
              <a:rPr lang="en-US" altLang="zh-CN" b="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altLang="zh-CN" b="0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altLang="zh-CN" b="0" dirty="0" err="1" smtClean="0">
                <a:solidFill>
                  <a:schemeClr val="accent5">
                    <a:lumMod val="75000"/>
                  </a:schemeClr>
                </a:solidFill>
              </a:rPr>
              <a:t>goto</a:t>
            </a:r>
            <a:r>
              <a:rPr lang="en-US" altLang="zh-CN" b="0" dirty="0" smtClean="0">
                <a:solidFill>
                  <a:schemeClr val="accent5">
                    <a:lumMod val="75000"/>
                  </a:schemeClr>
                </a:solidFill>
              </a:rPr>
              <a:t> out;</a:t>
            </a:r>
            <a:endParaRPr lang="zh-CN" altLang="en-US" b="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 err="1" smtClean="0"/>
              <a:t>do_brk</a:t>
            </a:r>
            <a:r>
              <a:rPr lang="en-US" altLang="zh-CN" dirty="0" smtClean="0"/>
              <a:t>() Fix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239963"/>
          </a:xfrm>
        </p:spPr>
        <p:txBody>
          <a:bodyPr/>
          <a:lstStyle/>
          <a:p>
            <a:r>
              <a:rPr lang="en-US" altLang="zh-CN" dirty="0" smtClean="0"/>
              <a:t>The TASK_SIZE is typically set to 0xc0000000, the start of kernel memory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7200" y="16002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0" dirty="0" smtClean="0"/>
              <a:t>if (!</a:t>
            </a:r>
            <a:r>
              <a:rPr lang="en-US" altLang="zh-CN" sz="2000" b="0" dirty="0" err="1" smtClean="0"/>
              <a:t>len</a:t>
            </a:r>
            <a:r>
              <a:rPr lang="en-US" altLang="zh-CN" sz="2000" b="0" dirty="0" smtClean="0"/>
              <a:t>)</a:t>
            </a:r>
          </a:p>
          <a:p>
            <a:pPr algn="l"/>
            <a:r>
              <a:rPr lang="en-US" altLang="zh-CN" sz="2000" b="0" dirty="0" smtClean="0"/>
              <a:t>	return </a:t>
            </a:r>
            <a:r>
              <a:rPr lang="en-US" altLang="zh-CN" sz="2000" b="0" dirty="0" err="1" smtClean="0"/>
              <a:t>addr</a:t>
            </a:r>
            <a:r>
              <a:rPr lang="en-US" altLang="zh-CN" sz="2000" b="0" dirty="0" smtClean="0"/>
              <a:t>;</a:t>
            </a:r>
          </a:p>
          <a:p>
            <a:pPr algn="l"/>
            <a:endParaRPr lang="en-US" altLang="zh-CN" sz="2000" b="0" dirty="0"/>
          </a:p>
          <a:p>
            <a:pPr algn="l"/>
            <a:r>
              <a:rPr lang="en-US" altLang="zh-CN" sz="2000" b="0" dirty="0" smtClean="0">
                <a:solidFill>
                  <a:schemeClr val="accent5">
                    <a:lumMod val="75000"/>
                  </a:schemeClr>
                </a:solidFill>
              </a:rPr>
              <a:t>+ if ((</a:t>
            </a:r>
            <a:r>
              <a:rPr lang="en-US" altLang="zh-CN" sz="2000" b="0" dirty="0" err="1" smtClean="0">
                <a:solidFill>
                  <a:schemeClr val="accent5">
                    <a:lumMod val="75000"/>
                  </a:schemeClr>
                </a:solidFill>
              </a:rPr>
              <a:t>addr</a:t>
            </a:r>
            <a:r>
              <a:rPr lang="en-US" altLang="zh-CN" sz="2000" b="0" dirty="0" smtClean="0">
                <a:solidFill>
                  <a:schemeClr val="accent5">
                    <a:lumMod val="75000"/>
                  </a:schemeClr>
                </a:solidFill>
              </a:rPr>
              <a:t> + </a:t>
            </a:r>
            <a:r>
              <a:rPr lang="en-US" altLang="zh-CN" sz="2000" b="0" dirty="0" err="1" smtClean="0">
                <a:solidFill>
                  <a:schemeClr val="accent5">
                    <a:lumMod val="75000"/>
                  </a:schemeClr>
                </a:solidFill>
              </a:rPr>
              <a:t>len</a:t>
            </a:r>
            <a:r>
              <a:rPr lang="en-US" altLang="zh-CN" sz="2000" b="0" dirty="0" smtClean="0">
                <a:solidFill>
                  <a:schemeClr val="accent5">
                    <a:lumMod val="75000"/>
                  </a:schemeClr>
                </a:solidFill>
              </a:rPr>
              <a:t>)) &gt; TASK_SIZE || (</a:t>
            </a:r>
            <a:r>
              <a:rPr lang="en-US" altLang="zh-CN" sz="2000" b="0" dirty="0" err="1" smtClean="0">
                <a:solidFill>
                  <a:schemeClr val="accent5">
                    <a:lumMod val="75000"/>
                  </a:schemeClr>
                </a:solidFill>
              </a:rPr>
              <a:t>addr</a:t>
            </a:r>
            <a:r>
              <a:rPr lang="en-US" altLang="zh-CN" sz="2000" b="0" dirty="0" smtClean="0">
                <a:solidFill>
                  <a:schemeClr val="accent5">
                    <a:lumMod val="75000"/>
                  </a:schemeClr>
                </a:solidFill>
              </a:rPr>
              <a:t> + </a:t>
            </a:r>
            <a:r>
              <a:rPr lang="en-US" altLang="zh-CN" sz="2000" b="0" dirty="0" err="1" smtClean="0">
                <a:solidFill>
                  <a:schemeClr val="accent5">
                    <a:lumMod val="75000"/>
                  </a:schemeClr>
                </a:solidFill>
              </a:rPr>
              <a:t>len</a:t>
            </a:r>
            <a:r>
              <a:rPr lang="en-US" altLang="zh-CN" sz="2000" b="0" dirty="0" smtClean="0">
                <a:solidFill>
                  <a:schemeClr val="accent5">
                    <a:lumMod val="75000"/>
                  </a:schemeClr>
                </a:solidFill>
              </a:rPr>
              <a:t>) &lt; </a:t>
            </a:r>
            <a:r>
              <a:rPr lang="en-US" altLang="zh-CN" sz="2000" b="0" dirty="0" err="1" smtClean="0">
                <a:solidFill>
                  <a:schemeClr val="accent5">
                    <a:lumMod val="75000"/>
                  </a:schemeClr>
                </a:solidFill>
              </a:rPr>
              <a:t>addr</a:t>
            </a:r>
            <a:r>
              <a:rPr lang="en-US" altLang="zh-CN" sz="2000" b="0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altLang="zh-CN" sz="2000" b="0" dirty="0" smtClean="0">
                <a:solidFill>
                  <a:schemeClr val="accent5">
                    <a:lumMod val="75000"/>
                  </a:schemeClr>
                </a:solidFill>
              </a:rPr>
              <a:t>+ return –EINVAL;</a:t>
            </a:r>
          </a:p>
          <a:p>
            <a:pPr algn="l"/>
            <a:r>
              <a:rPr lang="en-US" altLang="zh-CN" sz="2000" b="0" dirty="0">
                <a:solidFill>
                  <a:schemeClr val="accent5">
                    <a:lumMod val="75000"/>
                  </a:schemeClr>
                </a:solidFill>
              </a:rPr>
              <a:t>+</a:t>
            </a:r>
            <a:endParaRPr lang="zh-CN" altLang="en-US" sz="2000" b="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38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Issue#3: Power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6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Greener World, Better Life!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Again, why it has to do with OS?</a:t>
            </a:r>
          </a:p>
          <a:p>
            <a:pPr marL="457200" lvl="1" indent="0">
              <a:buNone/>
            </a:pPr>
            <a:r>
              <a:rPr lang="en-US" dirty="0" smtClean="0"/>
              <a:t>OS control every computer and many devices!</a:t>
            </a:r>
          </a:p>
          <a:p>
            <a:pPr marL="457200" lvl="1" indent="0">
              <a:buNone/>
            </a:pPr>
            <a:r>
              <a:rPr lang="en-US" dirty="0" smtClean="0"/>
              <a:t>Thus determines the power used by each computer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228600"/>
            <a:ext cx="2425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Google Datacenter</a:t>
            </a:r>
            <a:r>
              <a:rPr lang="en-US" dirty="0"/>
              <a:t>: </a:t>
            </a:r>
            <a:r>
              <a:rPr lang="en-US" dirty="0" smtClean="0"/>
              <a:t>Finland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Breakdown in Server</a:t>
            </a:r>
            <a:endParaRPr lang="en-US" dirty="0"/>
          </a:p>
        </p:txBody>
      </p:sp>
      <p:pic>
        <p:nvPicPr>
          <p:cNvPr id="6" name="Picture 5" descr="Screen Shot 2013-09-10 at 11.2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26897"/>
            <a:ext cx="7760239" cy="43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0" y="0"/>
            <a:ext cx="902402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Operating System Matters?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Dynamic voltage and frequency </a:t>
            </a:r>
            <a:r>
              <a:rPr lang="en-US" dirty="0" smtClean="0"/>
              <a:t>scaling</a:t>
            </a:r>
          </a:p>
          <a:p>
            <a:pPr marL="457200" lvl="1" indent="0">
              <a:buNone/>
            </a:pPr>
            <a:r>
              <a:rPr lang="en-US" dirty="0" smtClean="0"/>
              <a:t>Adjust the frequency of CPU according to workload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Power off devices to save power</a:t>
            </a:r>
          </a:p>
          <a:p>
            <a:pPr marL="457200" lvl="1" indent="0">
              <a:buNone/>
            </a:pPr>
            <a:r>
              <a:rPr lang="en-US" dirty="0" smtClean="0"/>
              <a:t>Like disk, LCD, or even memory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Problem: energy consumption doesn’t scale with workloads</a:t>
            </a:r>
          </a:p>
          <a:p>
            <a:pPr marL="457200" lvl="1" indent="0">
              <a:buNone/>
            </a:pPr>
            <a:r>
              <a:rPr lang="en-US" dirty="0" smtClean="0"/>
              <a:t>Static power, leakage power</a:t>
            </a:r>
            <a:endParaRPr lang="en-US" dirty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New!: Near Threshold Voltage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</a:rPr>
              <a:t>Software Stack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lvl="1"/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Functionality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Appearance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of a computer system but not implementation details</a:t>
            </a:r>
          </a:p>
          <a:p>
            <a:pPr lvl="1"/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Level of Abstraction = Implementation layer</a:t>
            </a:r>
          </a:p>
          <a:p>
            <a:pPr lvl="2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ISA, ABI, API</a:t>
            </a:r>
          </a:p>
          <a:p>
            <a:pPr lvl="1"/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5250" name="Group 18"/>
          <p:cNvGrpSpPr>
            <a:grpSpLocks/>
          </p:cNvGrpSpPr>
          <p:nvPr/>
        </p:nvGrpSpPr>
        <p:grpSpPr bwMode="auto">
          <a:xfrm>
            <a:off x="3203575" y="3457575"/>
            <a:ext cx="3313113" cy="3095625"/>
            <a:chOff x="1156" y="1888"/>
            <a:chExt cx="2087" cy="1950"/>
          </a:xfrm>
        </p:grpSpPr>
        <p:sp>
          <p:nvSpPr>
            <p:cNvPr id="95249" name="Rectangle 17"/>
            <p:cNvSpPr>
              <a:spLocks noChangeArrowheads="1"/>
            </p:cNvSpPr>
            <p:nvPr/>
          </p:nvSpPr>
          <p:spPr bwMode="auto">
            <a:xfrm>
              <a:off x="1156" y="1888"/>
              <a:ext cx="2087" cy="81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 dirty="0">
                  <a:latin typeface="Arial" panose="020B0604020202020204" pitchFamily="34" charset="0"/>
                  <a:cs typeface="Arial" panose="020B0604020202020204" pitchFamily="34" charset="0"/>
                </a:rPr>
                <a:t>Application                                                 </a:t>
              </a:r>
            </a:p>
            <a:p>
              <a:r>
                <a:rPr lang="en-US" altLang="ko-KR" sz="1200" b="0" dirty="0">
                  <a:latin typeface="Arial" panose="020B0604020202020204" pitchFamily="34" charset="0"/>
                  <a:cs typeface="Arial" panose="020B0604020202020204" pitchFamily="34" charset="0"/>
                </a:rPr>
                <a:t>Programs                                                   </a:t>
              </a:r>
            </a:p>
            <a:p>
              <a:endParaRPr lang="en-US" altLang="ko-KR" sz="12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48" name="Rectangle 16"/>
            <p:cNvSpPr>
              <a:spLocks noChangeArrowheads="1"/>
            </p:cNvSpPr>
            <p:nvPr/>
          </p:nvSpPr>
          <p:spPr bwMode="auto">
            <a:xfrm>
              <a:off x="2064" y="2024"/>
              <a:ext cx="952" cy="68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Libraries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47" name="Rectangle 15"/>
            <p:cNvSpPr>
              <a:spLocks noChangeArrowheads="1"/>
            </p:cNvSpPr>
            <p:nvPr/>
          </p:nvSpPr>
          <p:spPr bwMode="auto">
            <a:xfrm>
              <a:off x="1156" y="2251"/>
              <a:ext cx="1588" cy="45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Operating System            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43" name="Rectangle 11"/>
            <p:cNvSpPr>
              <a:spLocks noChangeArrowheads="1"/>
            </p:cNvSpPr>
            <p:nvPr/>
          </p:nvSpPr>
          <p:spPr bwMode="auto">
            <a:xfrm>
              <a:off x="1156" y="2704"/>
              <a:ext cx="2087" cy="36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Execution Hardware                            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42" name="Rectangle 10"/>
            <p:cNvSpPr>
              <a:spLocks noChangeArrowheads="1"/>
            </p:cNvSpPr>
            <p:nvPr/>
          </p:nvSpPr>
          <p:spPr bwMode="auto">
            <a:xfrm>
              <a:off x="2336" y="2795"/>
              <a:ext cx="907" cy="49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Translation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36" name="Rectangle 4"/>
            <p:cNvSpPr>
              <a:spLocks noChangeArrowheads="1"/>
            </p:cNvSpPr>
            <p:nvPr/>
          </p:nvSpPr>
          <p:spPr bwMode="auto">
            <a:xfrm>
              <a:off x="1156" y="3521"/>
              <a:ext cx="726" cy="31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IO Devices,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Networking</a:t>
              </a:r>
            </a:p>
          </p:txBody>
        </p:sp>
        <p:sp>
          <p:nvSpPr>
            <p:cNvPr id="95237" name="Rectangle 5"/>
            <p:cNvSpPr>
              <a:spLocks noChangeArrowheads="1"/>
            </p:cNvSpPr>
            <p:nvPr/>
          </p:nvSpPr>
          <p:spPr bwMode="auto">
            <a:xfrm>
              <a:off x="1156" y="3294"/>
              <a:ext cx="726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Controllers</a:t>
              </a:r>
            </a:p>
          </p:txBody>
        </p:sp>
        <p:sp>
          <p:nvSpPr>
            <p:cNvPr id="95239" name="Rectangle 7"/>
            <p:cNvSpPr>
              <a:spLocks noChangeArrowheads="1"/>
            </p:cNvSpPr>
            <p:nvPr/>
          </p:nvSpPr>
          <p:spPr bwMode="auto">
            <a:xfrm>
              <a:off x="1156" y="3067"/>
              <a:ext cx="1679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System Interconnect (Bus)</a:t>
              </a:r>
            </a:p>
          </p:txBody>
        </p:sp>
        <p:sp>
          <p:nvSpPr>
            <p:cNvPr id="95240" name="Rectangle 8"/>
            <p:cNvSpPr>
              <a:spLocks noChangeArrowheads="1"/>
            </p:cNvSpPr>
            <p:nvPr/>
          </p:nvSpPr>
          <p:spPr bwMode="auto">
            <a:xfrm>
              <a:off x="2517" y="3294"/>
              <a:ext cx="726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Controllers</a:t>
              </a:r>
            </a:p>
          </p:txBody>
        </p:sp>
        <p:sp>
          <p:nvSpPr>
            <p:cNvPr id="95241" name="Rectangle 9"/>
            <p:cNvSpPr>
              <a:spLocks noChangeArrowheads="1"/>
            </p:cNvSpPr>
            <p:nvPr/>
          </p:nvSpPr>
          <p:spPr bwMode="auto">
            <a:xfrm>
              <a:off x="2517" y="3521"/>
              <a:ext cx="726" cy="31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Main Memory</a:t>
              </a:r>
            </a:p>
          </p:txBody>
        </p:sp>
        <p:sp>
          <p:nvSpPr>
            <p:cNvPr id="95244" name="Rectangle 12"/>
            <p:cNvSpPr>
              <a:spLocks noChangeArrowheads="1"/>
            </p:cNvSpPr>
            <p:nvPr/>
          </p:nvSpPr>
          <p:spPr bwMode="auto">
            <a:xfrm>
              <a:off x="1156" y="2478"/>
              <a:ext cx="454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Drivers</a:t>
              </a:r>
            </a:p>
          </p:txBody>
        </p:sp>
        <p:sp>
          <p:nvSpPr>
            <p:cNvPr id="95245" name="Rectangle 13"/>
            <p:cNvSpPr>
              <a:spLocks noChangeArrowheads="1"/>
            </p:cNvSpPr>
            <p:nvPr/>
          </p:nvSpPr>
          <p:spPr bwMode="auto">
            <a:xfrm>
              <a:off x="1610" y="2478"/>
              <a:ext cx="454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Manager</a:t>
              </a:r>
            </a:p>
          </p:txBody>
        </p:sp>
        <p:sp>
          <p:nvSpPr>
            <p:cNvPr id="95246" name="Rectangle 14"/>
            <p:cNvSpPr>
              <a:spLocks noChangeArrowheads="1"/>
            </p:cNvSpPr>
            <p:nvPr/>
          </p:nvSpPr>
          <p:spPr bwMode="auto">
            <a:xfrm>
              <a:off x="2064" y="2478"/>
              <a:ext cx="454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Scheduler</a:t>
              </a:r>
            </a:p>
          </p:txBody>
        </p:sp>
      </p:grpSp>
      <p:grpSp>
        <p:nvGrpSpPr>
          <p:cNvPr id="95253" name="Group 21"/>
          <p:cNvGrpSpPr>
            <a:grpSpLocks/>
          </p:cNvGrpSpPr>
          <p:nvPr/>
        </p:nvGrpSpPr>
        <p:grpSpPr bwMode="auto">
          <a:xfrm>
            <a:off x="2700338" y="4537075"/>
            <a:ext cx="5040312" cy="360363"/>
            <a:chOff x="1701" y="2704"/>
            <a:chExt cx="3175" cy="227"/>
          </a:xfrm>
        </p:grpSpPr>
        <p:sp>
          <p:nvSpPr>
            <p:cNvPr id="95251" name="Rectangle 19"/>
            <p:cNvSpPr>
              <a:spLocks noChangeArrowheads="1"/>
            </p:cNvSpPr>
            <p:nvPr/>
          </p:nvSpPr>
          <p:spPr bwMode="auto">
            <a:xfrm>
              <a:off x="4422" y="2704"/>
              <a:ext cx="454" cy="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100" b="0">
                  <a:latin typeface="Arial" panose="020B0604020202020204" pitchFamily="34" charset="0"/>
                  <a:cs typeface="Arial" panose="020B0604020202020204" pitchFamily="34" charset="0"/>
                </a:rPr>
                <a:t>ISA</a:t>
              </a:r>
            </a:p>
          </p:txBody>
        </p:sp>
        <p:sp>
          <p:nvSpPr>
            <p:cNvPr id="95252" name="Line 20"/>
            <p:cNvSpPr>
              <a:spLocks noChangeShapeType="1"/>
            </p:cNvSpPr>
            <p:nvPr/>
          </p:nvSpPr>
          <p:spPr bwMode="auto">
            <a:xfrm>
              <a:off x="1701" y="2840"/>
              <a:ext cx="272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259" name="Group 27"/>
          <p:cNvGrpSpPr>
            <a:grpSpLocks/>
          </p:cNvGrpSpPr>
          <p:nvPr/>
        </p:nvGrpSpPr>
        <p:grpSpPr bwMode="auto">
          <a:xfrm>
            <a:off x="2266950" y="3817938"/>
            <a:ext cx="4465638" cy="935037"/>
            <a:chOff x="1428" y="2251"/>
            <a:chExt cx="2813" cy="589"/>
          </a:xfrm>
        </p:grpSpPr>
        <p:grpSp>
          <p:nvGrpSpPr>
            <p:cNvPr id="95257" name="Group 25"/>
            <p:cNvGrpSpPr>
              <a:grpSpLocks/>
            </p:cNvGrpSpPr>
            <p:nvPr/>
          </p:nvGrpSpPr>
          <p:grpSpPr bwMode="auto">
            <a:xfrm>
              <a:off x="1837" y="2387"/>
              <a:ext cx="2404" cy="453"/>
              <a:chOff x="1837" y="2387"/>
              <a:chExt cx="2404" cy="453"/>
            </a:xfrm>
          </p:grpSpPr>
          <p:sp>
            <p:nvSpPr>
              <p:cNvPr id="95254" name="Line 22"/>
              <p:cNvSpPr>
                <a:spLocks noChangeShapeType="1"/>
              </p:cNvSpPr>
              <p:nvPr/>
            </p:nvSpPr>
            <p:spPr bwMode="auto">
              <a:xfrm>
                <a:off x="1837" y="2387"/>
                <a:ext cx="1769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2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255" name="Line 23"/>
              <p:cNvSpPr>
                <a:spLocks noChangeShapeType="1"/>
              </p:cNvSpPr>
              <p:nvPr/>
            </p:nvSpPr>
            <p:spPr bwMode="auto">
              <a:xfrm>
                <a:off x="3606" y="2387"/>
                <a:ext cx="0" cy="453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2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256" name="Line 24"/>
              <p:cNvSpPr>
                <a:spLocks noChangeShapeType="1"/>
              </p:cNvSpPr>
              <p:nvPr/>
            </p:nvSpPr>
            <p:spPr bwMode="auto">
              <a:xfrm>
                <a:off x="3606" y="2840"/>
                <a:ext cx="635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2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5258" name="Rectangle 26"/>
            <p:cNvSpPr>
              <a:spLocks noChangeArrowheads="1"/>
            </p:cNvSpPr>
            <p:nvPr/>
          </p:nvSpPr>
          <p:spPr bwMode="auto">
            <a:xfrm>
              <a:off x="1428" y="2251"/>
              <a:ext cx="363" cy="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100" b="0">
                  <a:solidFill>
                    <a:srgbClr val="FF3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ABI</a:t>
              </a:r>
            </a:p>
          </p:txBody>
        </p:sp>
      </p:grpSp>
      <p:grpSp>
        <p:nvGrpSpPr>
          <p:cNvPr id="95264" name="Group 32"/>
          <p:cNvGrpSpPr>
            <a:grpSpLocks/>
          </p:cNvGrpSpPr>
          <p:nvPr/>
        </p:nvGrpSpPr>
        <p:grpSpPr bwMode="auto">
          <a:xfrm>
            <a:off x="4643438" y="3673475"/>
            <a:ext cx="2736850" cy="1008063"/>
            <a:chOff x="2925" y="2160"/>
            <a:chExt cx="1724" cy="635"/>
          </a:xfrm>
        </p:grpSpPr>
        <p:sp>
          <p:nvSpPr>
            <p:cNvPr id="95260" name="Line 28"/>
            <p:cNvSpPr>
              <a:spLocks noChangeShapeType="1"/>
            </p:cNvSpPr>
            <p:nvPr/>
          </p:nvSpPr>
          <p:spPr bwMode="auto">
            <a:xfrm>
              <a:off x="2925" y="2160"/>
              <a:ext cx="95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61" name="Line 29"/>
            <p:cNvSpPr>
              <a:spLocks noChangeShapeType="1"/>
            </p:cNvSpPr>
            <p:nvPr/>
          </p:nvSpPr>
          <p:spPr bwMode="auto">
            <a:xfrm>
              <a:off x="3878" y="2160"/>
              <a:ext cx="0" cy="63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62" name="Line 30"/>
            <p:cNvSpPr>
              <a:spLocks noChangeShapeType="1"/>
            </p:cNvSpPr>
            <p:nvPr/>
          </p:nvSpPr>
          <p:spPr bwMode="auto">
            <a:xfrm>
              <a:off x="3878" y="2795"/>
              <a:ext cx="36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263" name="Rectangle 31"/>
            <p:cNvSpPr>
              <a:spLocks noChangeArrowheads="1"/>
            </p:cNvSpPr>
            <p:nvPr/>
          </p:nvSpPr>
          <p:spPr bwMode="auto">
            <a:xfrm>
              <a:off x="4150" y="2568"/>
              <a:ext cx="499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en-US" altLang="ko-KR" sz="1100" b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8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Issue#4: Mobility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Smartphone OS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ln/>
        </p:spPr>
        <p:txBody>
          <a:bodyPr/>
          <a:lstStyle/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Symbian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Windows Mobile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RIM Blackberry OS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Apple </a:t>
            </a:r>
            <a:r>
              <a:rPr lang="en-US" dirty="0" err="1"/>
              <a:t>iOS</a:t>
            </a:r>
            <a:endParaRPr lang="en-US" dirty="0"/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Google Android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Palm </a:t>
            </a:r>
            <a:r>
              <a:rPr lang="en-US" dirty="0" err="1"/>
              <a:t>WebOS</a:t>
            </a:r>
            <a:endParaRPr lang="en-US" dirty="0"/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Windows Phone 7</a:t>
            </a:r>
          </a:p>
        </p:txBody>
      </p:sp>
    </p:spTree>
    <p:extLst>
      <p:ext uri="{BB962C8B-B14F-4D97-AF65-F5344CB8AC3E}">
        <p14:creationId xmlns:p14="http://schemas.microsoft.com/office/powerpoint/2010/main" val="1771989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Android Software </a:t>
            </a:r>
            <a:r>
              <a:rPr lang="en-US" dirty="0"/>
              <a:t>Stack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ln/>
        </p:spPr>
        <p:txBody>
          <a:bodyPr/>
          <a:lstStyle/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Linux kernel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Libraries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Android run time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core libraries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Dalvik</a:t>
            </a:r>
            <a:r>
              <a:rPr lang="en-US" dirty="0"/>
              <a:t> virtual machine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application layer</a:t>
            </a:r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application protocol</a:t>
            </a:r>
          </a:p>
        </p:txBody>
      </p:sp>
    </p:spTree>
    <p:extLst>
      <p:ext uri="{BB962C8B-B14F-4D97-AF65-F5344CB8AC3E}">
        <p14:creationId xmlns:p14="http://schemas.microsoft.com/office/powerpoint/2010/main" val="24784044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Android Architecture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7913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35195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Unique for Mobile OS?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Energy Efficiency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Richer User Experience</a:t>
            </a:r>
          </a:p>
          <a:p>
            <a:pPr marL="457200" lvl="1" indent="0">
              <a:buNone/>
            </a:pPr>
            <a:r>
              <a:rPr lang="en-US" dirty="0" smtClean="0"/>
              <a:t>But more limited resources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Security</a:t>
            </a:r>
          </a:p>
          <a:p>
            <a:pPr marL="457200" lvl="1" indent="0">
              <a:buNone/>
            </a:pPr>
            <a:r>
              <a:rPr lang="en-US" dirty="0" smtClean="0"/>
              <a:t>More user data put into mobile </a:t>
            </a:r>
            <a:r>
              <a:rPr lang="en-US" dirty="0" err="1" smtClean="0"/>
              <a:t>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Issue#5: Write Correct Parallel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7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Writing concurrent program is really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HARD!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Concurrent programs are prone to concurrency bugs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Concurrency bugs have notorious characteristics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Non-deterministic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Hard to test and diagnose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But in multi-core era, we need to write concurrent program to harness the power of multi-core</a:t>
            </a:r>
          </a:p>
        </p:txBody>
      </p:sp>
    </p:spTree>
    <p:extLst>
      <p:ext uri="{BB962C8B-B14F-4D97-AF65-F5344CB8AC3E}">
        <p14:creationId xmlns:p14="http://schemas.microsoft.com/office/powerpoint/2010/main" val="17412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1556792"/>
            <a:ext cx="81724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i="1" dirty="0">
                <a:latin typeface="Arial"/>
                <a:cs typeface="Arial"/>
              </a:rPr>
              <a:t>I am convinced more than ever that this type of work is </a:t>
            </a:r>
            <a:r>
              <a:rPr lang="en-US" altLang="zh-CN" sz="3200" b="1" i="1" dirty="0">
                <a:latin typeface="Arial"/>
                <a:cs typeface="Arial"/>
              </a:rPr>
              <a:t>very difficult</a:t>
            </a:r>
            <a:r>
              <a:rPr lang="en-US" altLang="zh-CN" sz="3200" i="1" dirty="0">
                <a:latin typeface="Arial"/>
                <a:cs typeface="Arial"/>
              </a:rPr>
              <a:t>, and that every effort to do it with other than </a:t>
            </a:r>
            <a:r>
              <a:rPr lang="en-US" altLang="zh-CN" sz="3200" b="1" i="1" dirty="0">
                <a:latin typeface="Arial"/>
                <a:cs typeface="Arial"/>
              </a:rPr>
              <a:t>the best people</a:t>
            </a:r>
            <a:r>
              <a:rPr lang="en-US" altLang="zh-CN" sz="3200" i="1" dirty="0">
                <a:latin typeface="Arial"/>
                <a:cs typeface="Arial"/>
              </a:rPr>
              <a:t> is doomed to either </a:t>
            </a:r>
            <a:r>
              <a:rPr lang="en-US" altLang="zh-CN" sz="3200" b="1" i="1" dirty="0">
                <a:latin typeface="Arial"/>
                <a:cs typeface="Arial"/>
              </a:rPr>
              <a:t>failure</a:t>
            </a:r>
            <a:r>
              <a:rPr lang="en-US" altLang="zh-CN" sz="3200" i="1" dirty="0">
                <a:latin typeface="Arial"/>
                <a:cs typeface="Arial"/>
              </a:rPr>
              <a:t> or moderate success at </a:t>
            </a:r>
            <a:r>
              <a:rPr lang="en-US" altLang="zh-CN" sz="3200" b="1" i="1" dirty="0">
                <a:latin typeface="Arial"/>
                <a:cs typeface="Arial"/>
              </a:rPr>
              <a:t>enormous cost</a:t>
            </a:r>
            <a:r>
              <a:rPr lang="en-US" altLang="zh-CN" sz="3200" i="1" dirty="0">
                <a:latin typeface="Arial"/>
                <a:cs typeface="Arial"/>
              </a:rPr>
              <a:t>.</a:t>
            </a:r>
          </a:p>
          <a:p>
            <a:endParaRPr lang="en-US" altLang="zh-CN" sz="3200" i="1" dirty="0">
              <a:latin typeface="Arial"/>
              <a:cs typeface="Arial"/>
            </a:endParaRPr>
          </a:p>
          <a:p>
            <a:pPr algn="r"/>
            <a:r>
              <a:rPr lang="en-US" altLang="zh-CN" sz="2800" i="1" dirty="0" err="1">
                <a:latin typeface="Arial"/>
                <a:cs typeface="Arial"/>
              </a:rPr>
              <a:t>Edsger</a:t>
            </a:r>
            <a:r>
              <a:rPr lang="en-US" altLang="zh-CN" sz="2800" i="1" dirty="0">
                <a:latin typeface="Arial"/>
                <a:cs typeface="Arial"/>
              </a:rPr>
              <a:t> </a:t>
            </a:r>
            <a:r>
              <a:rPr lang="en-US" altLang="zh-CN" sz="2800" i="1" dirty="0" err="1">
                <a:latin typeface="Arial"/>
                <a:cs typeface="Arial"/>
              </a:rPr>
              <a:t>Dijkstra</a:t>
            </a:r>
            <a:endParaRPr lang="en-US" altLang="zh-CN" sz="2800" i="1" dirty="0">
              <a:latin typeface="Arial"/>
              <a:cs typeface="Arial"/>
            </a:endParaRPr>
          </a:p>
          <a:p>
            <a:pPr algn="r"/>
            <a:r>
              <a:rPr lang="en-US" altLang="zh-CN" sz="2800" i="1" dirty="0">
                <a:latin typeface="Arial"/>
                <a:cs typeface="Arial"/>
              </a:rPr>
              <a:t>The Structure of the “THE” –</a:t>
            </a:r>
            <a:r>
              <a:rPr lang="en-US" altLang="zh-CN" sz="2800" i="1" dirty="0" smtClean="0">
                <a:latin typeface="Arial"/>
                <a:cs typeface="Arial"/>
              </a:rPr>
              <a:t>Multiprogramming System</a:t>
            </a:r>
            <a:endParaRPr lang="en-US" altLang="zh-CN" sz="2800" i="1" dirty="0">
              <a:latin typeface="Arial"/>
              <a:cs typeface="Arial"/>
            </a:endParaRPr>
          </a:p>
          <a:p>
            <a:pPr algn="r"/>
            <a:r>
              <a:rPr lang="en-US" altLang="zh-CN" sz="2800" i="1" dirty="0">
                <a:latin typeface="Arial"/>
                <a:cs typeface="Arial"/>
              </a:rPr>
              <a:t>1968</a:t>
            </a:r>
            <a:endParaRPr lang="zh-CN" altLang="en-US" sz="2800" dirty="0">
              <a:latin typeface="Arial"/>
              <a:cs typeface="Arial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Quote from </a:t>
            </a:r>
            <a:r>
              <a:rPr kumimoji="1" lang="en-US" altLang="zh-CN" dirty="0" err="1" smtClean="0"/>
              <a:t>Dijkstra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03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Easiest One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63688" y="1988840"/>
            <a:ext cx="1014784" cy="369332"/>
          </a:xfrm>
          <a:prstGeom prst="rect">
            <a:avLst/>
          </a:prstGeom>
          <a:ln w="952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Thread 1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71600" y="2780928"/>
            <a:ext cx="3640740" cy="1649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1600" b="1" dirty="0" smtClean="0">
                <a:latin typeface="Courier New"/>
                <a:cs typeface="Courier New"/>
              </a:rPr>
              <a:t>if (</a:t>
            </a:r>
            <a:r>
              <a:rPr kumimoji="1" lang="en-US" altLang="zh-CN" sz="1600" b="1" dirty="0" err="1" smtClean="0">
                <a:latin typeface="Courier New"/>
                <a:cs typeface="Courier New"/>
              </a:rPr>
              <a:t>thd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-&gt;</a:t>
            </a:r>
            <a:r>
              <a:rPr kumimoji="1" lang="en-US" altLang="zh-CN" sz="1600" b="1" dirty="0" err="1" smtClean="0">
                <a:latin typeface="Courier New"/>
                <a:cs typeface="Courier New"/>
              </a:rPr>
              <a:t>proc_info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) {</a:t>
            </a:r>
          </a:p>
          <a:p>
            <a:pPr algn="l"/>
            <a:r>
              <a:rPr kumimoji="1" lang="en-US" altLang="zh-CN" sz="1600" b="1" dirty="0">
                <a:latin typeface="Courier New"/>
                <a:cs typeface="Courier New"/>
              </a:rPr>
              <a:t> 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   …</a:t>
            </a:r>
          </a:p>
          <a:p>
            <a:pPr algn="l"/>
            <a:endParaRPr kumimoji="1" lang="en-US" altLang="zh-CN" sz="1600" b="1" dirty="0" smtClean="0">
              <a:latin typeface="Courier New"/>
              <a:cs typeface="Courier New"/>
            </a:endParaRPr>
          </a:p>
          <a:p>
            <a:pPr algn="l"/>
            <a:r>
              <a:rPr kumimoji="1" lang="en-US" altLang="zh-CN" sz="1600" b="1" dirty="0">
                <a:latin typeface="Courier New"/>
                <a:cs typeface="Courier New"/>
              </a:rPr>
              <a:t> 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   </a:t>
            </a:r>
            <a:r>
              <a:rPr kumimoji="1" lang="en-US" altLang="zh-CN" sz="1600" b="1" dirty="0" err="1" smtClean="0">
                <a:latin typeface="Courier New"/>
                <a:cs typeface="Courier New"/>
              </a:rPr>
              <a:t>fputs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(</a:t>
            </a:r>
            <a:r>
              <a:rPr kumimoji="1" lang="en-US" altLang="zh-CN" sz="1600" b="1" dirty="0" err="1" smtClean="0">
                <a:latin typeface="Courier New"/>
                <a:cs typeface="Courier New"/>
              </a:rPr>
              <a:t>thd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-&gt;</a:t>
            </a:r>
            <a:r>
              <a:rPr kumimoji="1" lang="en-US" altLang="zh-CN" sz="1600" b="1" dirty="0" err="1" smtClean="0">
                <a:latin typeface="Courier New"/>
                <a:cs typeface="Courier New"/>
              </a:rPr>
              <a:t>proc_info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, …)</a:t>
            </a:r>
          </a:p>
          <a:p>
            <a:pPr algn="l"/>
            <a:endParaRPr kumimoji="1" lang="en-US" altLang="zh-CN" sz="1600" b="1" dirty="0" smtClean="0">
              <a:latin typeface="Courier New"/>
              <a:cs typeface="Courier New"/>
            </a:endParaRPr>
          </a:p>
          <a:p>
            <a:pPr algn="l"/>
            <a:r>
              <a:rPr kumimoji="1" lang="en-US" altLang="zh-CN" sz="1600" b="1" dirty="0">
                <a:latin typeface="Courier New"/>
                <a:cs typeface="Courier New"/>
              </a:rPr>
              <a:t> 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   …</a:t>
            </a:r>
          </a:p>
          <a:p>
            <a:pPr algn="l"/>
            <a:r>
              <a:rPr kumimoji="1" lang="en-US" altLang="zh-CN" sz="1600" b="1" dirty="0">
                <a:latin typeface="Courier New"/>
                <a:cs typeface="Courier New"/>
              </a:rPr>
              <a:t>}</a:t>
            </a:r>
            <a:endParaRPr kumimoji="1" lang="zh-CN" altLang="en-US" sz="1600" b="1" dirty="0">
              <a:latin typeface="Courier New"/>
              <a:cs typeface="Courier New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0774" y="3039206"/>
            <a:ext cx="2893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 smtClean="0">
                <a:latin typeface="Courier New"/>
                <a:cs typeface="Courier New"/>
              </a:rPr>
              <a:t>thd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-&gt;</a:t>
            </a:r>
            <a:r>
              <a:rPr kumimoji="1" lang="en-US" altLang="zh-CN" sz="1600" b="1" dirty="0" err="1" smtClean="0">
                <a:latin typeface="Courier New"/>
                <a:cs typeface="Courier New"/>
              </a:rPr>
              <a:t>proc_info</a:t>
            </a:r>
            <a:r>
              <a:rPr kumimoji="1" lang="en-US" altLang="zh-CN" sz="1600" b="1" dirty="0" smtClean="0">
                <a:latin typeface="Courier New"/>
                <a:cs typeface="Courier New"/>
              </a:rPr>
              <a:t> = NULL;</a:t>
            </a:r>
            <a:endParaRPr kumimoji="1" lang="zh-CN" altLang="en-US" sz="1600" b="1" dirty="0">
              <a:latin typeface="Courier New"/>
              <a:cs typeface="Courier New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19872" y="4941168"/>
            <a:ext cx="23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MySQL </a:t>
            </a:r>
            <a:r>
              <a:rPr kumimoji="1" lang="en-US" altLang="zh-CN" dirty="0" err="1" smtClean="0"/>
              <a:t>ha_innodb.hpp</a:t>
            </a:r>
            <a:endParaRPr kumimoji="1" lang="zh-CN" altLang="en-US" dirty="0"/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95536" y="1988840"/>
            <a:ext cx="8227457" cy="2736304"/>
          </a:xfrm>
          <a:prstGeom prst="rect">
            <a:avLst/>
          </a:prstGeom>
          <a:noFill/>
          <a:ln w="9525">
            <a:solidFill>
              <a:srgbClr val="3F3F3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40152" y="1988840"/>
            <a:ext cx="1014784" cy="369332"/>
          </a:xfrm>
          <a:prstGeom prst="rect">
            <a:avLst/>
          </a:prstGeom>
          <a:ln w="952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Thread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36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Approaches to addressing the problem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/>
              <a:t>Concurrency bug detection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Race detection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Atomicity violation detection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Deadlock bug detection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Concurrent program testing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Exhaustive testing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Different coverage criteria proposed</a:t>
            </a:r>
          </a:p>
          <a:p>
            <a:pPr marL="0" indent="0">
              <a:buNone/>
            </a:pPr>
            <a:r>
              <a:rPr kumimoji="1" lang="en-US" altLang="zh-CN" dirty="0" smtClean="0"/>
              <a:t>Concurrent programming language/model design</a:t>
            </a:r>
          </a:p>
          <a:p>
            <a:pPr marL="457200" lvl="1" indent="0">
              <a:buNone/>
            </a:pPr>
            <a:r>
              <a:rPr kumimoji="1" lang="en-US" altLang="zh-CN" dirty="0" smtClean="0"/>
              <a:t>Transactional memory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49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E907E-07DF-4244-8F7D-E1FCCD3499D0}" type="slidenum">
              <a:rPr lang="en-US" altLang="ko-KR"/>
              <a:pPr/>
              <a:t>5</a:t>
            </a:fld>
            <a:r>
              <a:rPr lang="en-US" altLang="ko-KR" dirty="0"/>
              <a:t>/35</a:t>
            </a: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latin typeface="Arial" panose="020B0604020202020204" pitchFamily="34" charset="0"/>
              </a:rPr>
              <a:t>Architecture, Implementation Layers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</a:rPr>
              <a:t>Implementation Layer : ISA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</a:rPr>
              <a:t>Instruction Set Architecture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</a:rPr>
              <a:t>Divides hardware and software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</a:rPr>
              <a:t>Concept of ISA originates from </a:t>
            </a:r>
            <a:r>
              <a:rPr lang="en-US" altLang="ko-KR" b="1" dirty="0">
                <a:solidFill>
                  <a:srgbClr val="3366FF"/>
                </a:solidFill>
                <a:latin typeface="Arial" panose="020B0604020202020204" pitchFamily="34" charset="0"/>
              </a:rPr>
              <a:t>IBM 360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</a:rPr>
              <a:t>IBM System/360 Model (20, 40, 30, 50, 60, 62, 70, 92, 44, 57, 65, 67, 75, 91, 25, 85, 95, 195, 22) : 1964~1971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</a:rPr>
              <a:t>Various prices, processing power, processing unit, devices</a:t>
            </a:r>
          </a:p>
          <a:p>
            <a:pPr lvl="2"/>
            <a:r>
              <a:rPr lang="en-US" altLang="ko-KR" dirty="0">
                <a:latin typeface="Arial" panose="020B0604020202020204" pitchFamily="34" charset="0"/>
              </a:rPr>
              <a:t>But guarantee a </a:t>
            </a:r>
            <a:r>
              <a:rPr lang="en-US" altLang="ko-KR" i="1" dirty="0">
                <a:latin typeface="Arial" panose="020B0604020202020204" pitchFamily="34" charset="0"/>
              </a:rPr>
              <a:t>software compatibility</a:t>
            </a:r>
          </a:p>
          <a:p>
            <a:pPr lvl="2"/>
            <a:endParaRPr lang="en-US" altLang="ko-KR" dirty="0">
              <a:latin typeface="Arial" panose="020B0604020202020204" pitchFamily="34" charset="0"/>
            </a:endParaRPr>
          </a:p>
          <a:p>
            <a:pPr lvl="1"/>
            <a:r>
              <a:rPr lang="en-US" altLang="ko-KR" dirty="0">
                <a:latin typeface="Arial" panose="020B0604020202020204" pitchFamily="34" charset="0"/>
              </a:rPr>
              <a:t>User ISA and System ISA</a:t>
            </a:r>
          </a:p>
        </p:txBody>
      </p:sp>
    </p:spTree>
    <p:extLst>
      <p:ext uri="{BB962C8B-B14F-4D97-AF65-F5344CB8AC3E}">
        <p14:creationId xmlns:p14="http://schemas.microsoft.com/office/powerpoint/2010/main" val="402038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OS can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Reduce sources of non-determinism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Tolerate application bugs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Faithfully capture concurrency bugs for reproducing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Provide better programming interfaces to ease programming</a:t>
            </a:r>
          </a:p>
          <a:p>
            <a:pPr marL="400050" lvl="1" indent="0">
              <a:buNone/>
            </a:pPr>
            <a:r>
              <a:rPr lang="en-US" dirty="0" smtClean="0"/>
              <a:t>Operating transactions</a:t>
            </a:r>
          </a:p>
        </p:txBody>
      </p:sp>
    </p:spTree>
    <p:extLst>
      <p:ext uri="{BB962C8B-B14F-4D97-AF65-F5344CB8AC3E}">
        <p14:creationId xmlns:p14="http://schemas.microsoft.com/office/powerpoint/2010/main" val="424199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Issue#6: </a:t>
            </a:r>
            <a:r>
              <a:rPr lang="en-US" dirty="0"/>
              <a:t>Scale </a:t>
            </a:r>
            <a:r>
              <a:rPr lang="en-US" dirty="0" smtClean="0"/>
              <a:t>Out </a:t>
            </a:r>
            <a:br>
              <a:rPr lang="en-US" dirty="0" smtClean="0"/>
            </a:br>
            <a:r>
              <a:rPr lang="en-US" dirty="0" smtClean="0"/>
              <a:t>(use distributed systems)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2"/>
            <a:ext cx="555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5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hat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are distributed systems?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867400"/>
            <a:ext cx="7772400" cy="381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Examples?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682625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76400"/>
            <a:ext cx="682625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0"/>
            <a:ext cx="682625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572000"/>
            <a:ext cx="682625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81200"/>
            <a:ext cx="682625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3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682625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Cloud"/>
          <p:cNvSpPr>
            <a:spLocks noChangeAspect="1" noEditPoints="1" noChangeArrowheads="1"/>
          </p:cNvSpPr>
          <p:nvPr/>
        </p:nvSpPr>
        <p:spPr bwMode="auto">
          <a:xfrm>
            <a:off x="2133600" y="2667000"/>
            <a:ext cx="4419600" cy="1373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 eaLnBrk="1" hangingPunct="1"/>
            <a:endParaRPr lang="en-US" sz="1800"/>
          </a:p>
        </p:txBody>
      </p:sp>
      <p:sp>
        <p:nvSpPr>
          <p:cNvPr id="33803" name="Freeform 12"/>
          <p:cNvSpPr>
            <a:spLocks/>
          </p:cNvSpPr>
          <p:nvPr/>
        </p:nvSpPr>
        <p:spPr bwMode="auto">
          <a:xfrm>
            <a:off x="2133600" y="2667000"/>
            <a:ext cx="558800" cy="1600200"/>
          </a:xfrm>
          <a:custGeom>
            <a:avLst/>
            <a:gdLst>
              <a:gd name="T0" fmla="*/ 0 w 352"/>
              <a:gd name="T1" fmla="*/ 0 h 1008"/>
              <a:gd name="T2" fmla="*/ 336 w 352"/>
              <a:gd name="T3" fmla="*/ 432 h 1008"/>
              <a:gd name="T4" fmla="*/ 96 w 352"/>
              <a:gd name="T5" fmla="*/ 1008 h 1008"/>
              <a:gd name="T6" fmla="*/ 0 60000 65536"/>
              <a:gd name="T7" fmla="*/ 0 60000 65536"/>
              <a:gd name="T8" fmla="*/ 0 60000 65536"/>
              <a:gd name="T9" fmla="*/ 0 w 352"/>
              <a:gd name="T10" fmla="*/ 0 h 1008"/>
              <a:gd name="T11" fmla="*/ 352 w 352"/>
              <a:gd name="T12" fmla="*/ 1008 h 10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2" h="1008">
                <a:moveTo>
                  <a:pt x="0" y="0"/>
                </a:moveTo>
                <a:cubicBezTo>
                  <a:pt x="160" y="132"/>
                  <a:pt x="320" y="264"/>
                  <a:pt x="336" y="432"/>
                </a:cubicBezTo>
                <a:cubicBezTo>
                  <a:pt x="352" y="600"/>
                  <a:pt x="224" y="804"/>
                  <a:pt x="96" y="1008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Freeform 13"/>
          <p:cNvSpPr>
            <a:spLocks/>
          </p:cNvSpPr>
          <p:nvPr/>
        </p:nvSpPr>
        <p:spPr bwMode="auto">
          <a:xfrm>
            <a:off x="2362200" y="2743200"/>
            <a:ext cx="4267200" cy="533400"/>
          </a:xfrm>
          <a:custGeom>
            <a:avLst/>
            <a:gdLst>
              <a:gd name="T0" fmla="*/ 0 w 2688"/>
              <a:gd name="T1" fmla="*/ 0 h 336"/>
              <a:gd name="T2" fmla="*/ 1008 w 2688"/>
              <a:gd name="T3" fmla="*/ 336 h 336"/>
              <a:gd name="T4" fmla="*/ 2688 w 2688"/>
              <a:gd name="T5" fmla="*/ 0 h 336"/>
              <a:gd name="T6" fmla="*/ 0 60000 65536"/>
              <a:gd name="T7" fmla="*/ 0 60000 65536"/>
              <a:gd name="T8" fmla="*/ 0 60000 65536"/>
              <a:gd name="T9" fmla="*/ 0 w 2688"/>
              <a:gd name="T10" fmla="*/ 0 h 336"/>
              <a:gd name="T11" fmla="*/ 2688 w 2688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88" h="336">
                <a:moveTo>
                  <a:pt x="0" y="0"/>
                </a:moveTo>
                <a:cubicBezTo>
                  <a:pt x="280" y="168"/>
                  <a:pt x="560" y="336"/>
                  <a:pt x="1008" y="336"/>
                </a:cubicBezTo>
                <a:cubicBezTo>
                  <a:pt x="1456" y="336"/>
                  <a:pt x="2072" y="168"/>
                  <a:pt x="2688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Freeform 14"/>
          <p:cNvSpPr>
            <a:spLocks/>
          </p:cNvSpPr>
          <p:nvPr/>
        </p:nvSpPr>
        <p:spPr bwMode="auto">
          <a:xfrm>
            <a:off x="4191000" y="2514600"/>
            <a:ext cx="2286000" cy="342900"/>
          </a:xfrm>
          <a:custGeom>
            <a:avLst/>
            <a:gdLst>
              <a:gd name="T0" fmla="*/ 0 w 1440"/>
              <a:gd name="T1" fmla="*/ 0 h 216"/>
              <a:gd name="T2" fmla="*/ 528 w 1440"/>
              <a:gd name="T3" fmla="*/ 192 h 216"/>
              <a:gd name="T4" fmla="*/ 1440 w 1440"/>
              <a:gd name="T5" fmla="*/ 144 h 216"/>
              <a:gd name="T6" fmla="*/ 0 60000 65536"/>
              <a:gd name="T7" fmla="*/ 0 60000 65536"/>
              <a:gd name="T8" fmla="*/ 0 60000 65536"/>
              <a:gd name="T9" fmla="*/ 0 w 1440"/>
              <a:gd name="T10" fmla="*/ 0 h 216"/>
              <a:gd name="T11" fmla="*/ 1440 w 144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216">
                <a:moveTo>
                  <a:pt x="0" y="0"/>
                </a:moveTo>
                <a:cubicBezTo>
                  <a:pt x="144" y="84"/>
                  <a:pt x="288" y="168"/>
                  <a:pt x="528" y="192"/>
                </a:cubicBezTo>
                <a:cubicBezTo>
                  <a:pt x="768" y="216"/>
                  <a:pt x="1104" y="180"/>
                  <a:pt x="1440" y="144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Freeform 15"/>
          <p:cNvSpPr>
            <a:spLocks/>
          </p:cNvSpPr>
          <p:nvPr/>
        </p:nvSpPr>
        <p:spPr bwMode="auto">
          <a:xfrm>
            <a:off x="4191000" y="2590800"/>
            <a:ext cx="1676400" cy="1447800"/>
          </a:xfrm>
          <a:custGeom>
            <a:avLst/>
            <a:gdLst>
              <a:gd name="T0" fmla="*/ 0 w 1056"/>
              <a:gd name="T1" fmla="*/ 0 h 912"/>
              <a:gd name="T2" fmla="*/ 576 w 1056"/>
              <a:gd name="T3" fmla="*/ 624 h 912"/>
              <a:gd name="T4" fmla="*/ 1056 w 1056"/>
              <a:gd name="T5" fmla="*/ 912 h 912"/>
              <a:gd name="T6" fmla="*/ 0 60000 65536"/>
              <a:gd name="T7" fmla="*/ 0 60000 65536"/>
              <a:gd name="T8" fmla="*/ 0 60000 65536"/>
              <a:gd name="T9" fmla="*/ 0 w 1056"/>
              <a:gd name="T10" fmla="*/ 0 h 912"/>
              <a:gd name="T11" fmla="*/ 1056 w 1056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912">
                <a:moveTo>
                  <a:pt x="0" y="0"/>
                </a:moveTo>
                <a:cubicBezTo>
                  <a:pt x="200" y="236"/>
                  <a:pt x="400" y="472"/>
                  <a:pt x="576" y="624"/>
                </a:cubicBezTo>
                <a:cubicBezTo>
                  <a:pt x="752" y="776"/>
                  <a:pt x="904" y="844"/>
                  <a:pt x="1056" y="912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Freeform 16"/>
          <p:cNvSpPr>
            <a:spLocks/>
          </p:cNvSpPr>
          <p:nvPr/>
        </p:nvSpPr>
        <p:spPr bwMode="auto">
          <a:xfrm>
            <a:off x="2438400" y="3644900"/>
            <a:ext cx="1828800" cy="850900"/>
          </a:xfrm>
          <a:custGeom>
            <a:avLst/>
            <a:gdLst>
              <a:gd name="T0" fmla="*/ 0 w 1008"/>
              <a:gd name="T1" fmla="*/ 440 h 488"/>
              <a:gd name="T2" fmla="*/ 480 w 1008"/>
              <a:gd name="T3" fmla="*/ 8 h 488"/>
              <a:gd name="T4" fmla="*/ 1008 w 1008"/>
              <a:gd name="T5" fmla="*/ 488 h 488"/>
              <a:gd name="T6" fmla="*/ 0 60000 65536"/>
              <a:gd name="T7" fmla="*/ 0 60000 65536"/>
              <a:gd name="T8" fmla="*/ 0 60000 65536"/>
              <a:gd name="T9" fmla="*/ 0 w 1008"/>
              <a:gd name="T10" fmla="*/ 0 h 488"/>
              <a:gd name="T11" fmla="*/ 1008 w 1008"/>
              <a:gd name="T12" fmla="*/ 488 h 4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488">
                <a:moveTo>
                  <a:pt x="0" y="440"/>
                </a:moveTo>
                <a:cubicBezTo>
                  <a:pt x="156" y="220"/>
                  <a:pt x="312" y="0"/>
                  <a:pt x="480" y="8"/>
                </a:cubicBezTo>
                <a:cubicBezTo>
                  <a:pt x="648" y="16"/>
                  <a:pt x="828" y="252"/>
                  <a:pt x="1008" y="488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Freeform 17"/>
          <p:cNvSpPr>
            <a:spLocks/>
          </p:cNvSpPr>
          <p:nvPr/>
        </p:nvSpPr>
        <p:spPr bwMode="auto">
          <a:xfrm>
            <a:off x="4343400" y="2895600"/>
            <a:ext cx="2133600" cy="1600200"/>
          </a:xfrm>
          <a:custGeom>
            <a:avLst/>
            <a:gdLst>
              <a:gd name="T0" fmla="*/ 0 w 1344"/>
              <a:gd name="T1" fmla="*/ 1008 h 1008"/>
              <a:gd name="T2" fmla="*/ 336 w 1344"/>
              <a:gd name="T3" fmla="*/ 384 h 1008"/>
              <a:gd name="T4" fmla="*/ 1344 w 1344"/>
              <a:gd name="T5" fmla="*/ 0 h 1008"/>
              <a:gd name="T6" fmla="*/ 0 60000 65536"/>
              <a:gd name="T7" fmla="*/ 0 60000 65536"/>
              <a:gd name="T8" fmla="*/ 0 60000 65536"/>
              <a:gd name="T9" fmla="*/ 0 w 1344"/>
              <a:gd name="T10" fmla="*/ 0 h 1008"/>
              <a:gd name="T11" fmla="*/ 1344 w 1344"/>
              <a:gd name="T12" fmla="*/ 1008 h 10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1008">
                <a:moveTo>
                  <a:pt x="0" y="1008"/>
                </a:moveTo>
                <a:cubicBezTo>
                  <a:pt x="56" y="780"/>
                  <a:pt x="112" y="552"/>
                  <a:pt x="336" y="384"/>
                </a:cubicBezTo>
                <a:cubicBezTo>
                  <a:pt x="560" y="216"/>
                  <a:pt x="1168" y="64"/>
                  <a:pt x="1344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AutoShape 19"/>
          <p:cNvSpPr>
            <a:spLocks noChangeArrowheads="1"/>
          </p:cNvSpPr>
          <p:nvPr/>
        </p:nvSpPr>
        <p:spPr bwMode="auto">
          <a:xfrm>
            <a:off x="7315200" y="1600200"/>
            <a:ext cx="1524000" cy="1066800"/>
          </a:xfrm>
          <a:prstGeom prst="wedgeRoundRectCallout">
            <a:avLst>
              <a:gd name="adj1" fmla="val -79375"/>
              <a:gd name="adj2" fmla="val 13542"/>
              <a:gd name="adj3" fmla="val 166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Multiple </a:t>
            </a:r>
          </a:p>
          <a:p>
            <a:r>
              <a:rPr lang="en-US">
                <a:latin typeface="Times New Roman" charset="0"/>
              </a:rPr>
              <a:t>hosts</a:t>
            </a:r>
          </a:p>
        </p:txBody>
      </p:sp>
      <p:sp>
        <p:nvSpPr>
          <p:cNvPr id="3093" name="AutoShape 21"/>
          <p:cNvSpPr>
            <a:spLocks noChangeArrowheads="1"/>
          </p:cNvSpPr>
          <p:nvPr/>
        </p:nvSpPr>
        <p:spPr bwMode="auto">
          <a:xfrm>
            <a:off x="6477000" y="3886200"/>
            <a:ext cx="2667000" cy="838200"/>
          </a:xfrm>
          <a:prstGeom prst="wedgeRoundRectCallout">
            <a:avLst>
              <a:gd name="adj1" fmla="val -64287"/>
              <a:gd name="adj2" fmla="val -110796"/>
              <a:gd name="adj3" fmla="val 166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A network cloud</a:t>
            </a:r>
          </a:p>
        </p:txBody>
      </p:sp>
      <p:sp>
        <p:nvSpPr>
          <p:cNvPr id="3094" name="AutoShape 22"/>
          <p:cNvSpPr>
            <a:spLocks noChangeArrowheads="1"/>
          </p:cNvSpPr>
          <p:nvPr/>
        </p:nvSpPr>
        <p:spPr bwMode="auto">
          <a:xfrm>
            <a:off x="1371600" y="4572000"/>
            <a:ext cx="2667000" cy="1295400"/>
          </a:xfrm>
          <a:prstGeom prst="wedgeRoundRectCallout">
            <a:avLst>
              <a:gd name="adj1" fmla="val 27620"/>
              <a:gd name="adj2" fmla="val -128125"/>
              <a:gd name="adj3" fmla="val 166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Hosts cooperate to provide a unified service </a:t>
            </a:r>
          </a:p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12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  <p:bldP spid="3091" grpId="0" animBg="1"/>
      <p:bldP spid="3093" grpId="0" animBg="1"/>
      <p:bldP spid="309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09600"/>
            <a:ext cx="8915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distributed systems?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ease-of-use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8382000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Handle geographic separation</a:t>
            </a:r>
          </a:p>
          <a:p>
            <a:pPr marL="0" indent="0" eaLnBrk="1" hangingPunct="1"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Provide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users (or applications) with location transparency:</a:t>
            </a:r>
          </a:p>
          <a:p>
            <a:pPr marL="457200" lvl="1" indent="0" eaLnBrk="1" hangingPunct="1">
              <a:buNone/>
            </a:pPr>
            <a:r>
              <a:rPr lang="en-US" dirty="0">
                <a:solidFill>
                  <a:schemeClr val="tx2"/>
                </a:solidFill>
                <a:latin typeface="Arial" charset="0"/>
                <a:ea typeface="ＭＳ Ｐゴシック" charset="0"/>
              </a:rPr>
              <a:t>Web</a:t>
            </a:r>
            <a:r>
              <a:rPr lang="en-US" dirty="0">
                <a:latin typeface="Arial" charset="0"/>
                <a:ea typeface="ＭＳ Ｐゴシック" charset="0"/>
              </a:rPr>
              <a:t>: access information with a few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</a:rPr>
              <a:t>clicks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solidFill>
                  <a:schemeClr val="tx2"/>
                </a:solidFill>
                <a:latin typeface="Arial" charset="0"/>
                <a:ea typeface="ＭＳ Ｐゴシック" charset="0"/>
              </a:rPr>
              <a:t>Network file system</a:t>
            </a:r>
            <a:r>
              <a:rPr lang="en-US" dirty="0">
                <a:latin typeface="Arial" charset="0"/>
                <a:ea typeface="ＭＳ Ｐゴシック" charset="0"/>
              </a:rPr>
              <a:t>: access files on remote servers as 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marL="457200" lvl="1" indent="0" eaLnBrk="1" hangingPunct="1">
              <a:buNone/>
            </a:pPr>
            <a:r>
              <a:rPr lang="en-US" dirty="0" smtClean="0">
                <a:latin typeface="Arial" charset="0"/>
                <a:ea typeface="ＭＳ Ｐゴシック" charset="0"/>
              </a:rPr>
              <a:t>if </a:t>
            </a:r>
            <a:r>
              <a:rPr lang="en-US" dirty="0">
                <a:latin typeface="Arial" charset="0"/>
                <a:ea typeface="ＭＳ Ｐゴシック" charset="0"/>
              </a:rPr>
              <a:t>they are on a local disk, share files among multiple computers</a:t>
            </a:r>
          </a:p>
        </p:txBody>
      </p:sp>
    </p:spTree>
    <p:extLst>
      <p:ext uri="{BB962C8B-B14F-4D97-AF65-F5344CB8AC3E}">
        <p14:creationId xmlns:p14="http://schemas.microsoft.com/office/powerpoint/2010/main" val="21167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distributed systems?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availability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057400"/>
            <a:ext cx="8534400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Build a reliable system out of unreliable parts</a:t>
            </a:r>
          </a:p>
          <a:p>
            <a:pPr marL="457200" lvl="1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Hardware can fail: power outage, disk failures, memory corruption, network switch failures…</a:t>
            </a:r>
          </a:p>
          <a:p>
            <a:pPr marL="457200" lvl="1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Software can fail: bugs, </a:t>
            </a:r>
            <a:r>
              <a:rPr lang="en-US" dirty="0" err="1">
                <a:latin typeface="Arial" charset="0"/>
                <a:ea typeface="ＭＳ Ｐゴシック" charset="0"/>
              </a:rPr>
              <a:t>mis</a:t>
            </a:r>
            <a:r>
              <a:rPr lang="en-US" dirty="0">
                <a:latin typeface="Arial" charset="0"/>
                <a:ea typeface="ＭＳ Ｐゴシック" charset="0"/>
              </a:rPr>
              <a:t>-configuration, upgrade …</a:t>
            </a:r>
          </a:p>
          <a:p>
            <a:pPr marL="457200" lvl="1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To achieve </a:t>
            </a:r>
            <a:r>
              <a:rPr lang="en-US" dirty="0" smtClean="0">
                <a:latin typeface="Arial" charset="0"/>
                <a:ea typeface="ＭＳ Ｐゴシック" charset="0"/>
              </a:rPr>
              <a:t>99.999% </a:t>
            </a:r>
            <a:r>
              <a:rPr lang="en-US" dirty="0">
                <a:latin typeface="Arial" charset="0"/>
                <a:ea typeface="ＭＳ Ｐゴシック" charset="0"/>
              </a:rPr>
              <a:t>availability, replicate data/computation on many hosts with automatic failover </a:t>
            </a:r>
          </a:p>
        </p:txBody>
      </p:sp>
    </p:spTree>
    <p:extLst>
      <p:ext uri="{BB962C8B-B14F-4D97-AF65-F5344CB8AC3E}">
        <p14:creationId xmlns:p14="http://schemas.microsoft.com/office/powerpoint/2010/main" val="1664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distributed systems?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scalable capacity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362200"/>
            <a:ext cx="8458200" cy="3733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Aggregate resources of many computers</a:t>
            </a:r>
          </a:p>
          <a:p>
            <a:pPr marL="457200" lvl="1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CPU: Dryad, MapReduce, Grid computing</a:t>
            </a:r>
          </a:p>
          <a:p>
            <a:pPr marL="457200" lvl="1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Bandwidth: Akamai CDN, </a:t>
            </a:r>
            <a:r>
              <a:rPr lang="en-US" dirty="0" err="1">
                <a:latin typeface="Arial" charset="0"/>
                <a:ea typeface="ＭＳ Ｐゴシック" charset="0"/>
              </a:rPr>
              <a:t>BitTorrent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457200" lvl="1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Disk: Frangipani, Google file system</a:t>
            </a:r>
          </a:p>
          <a:p>
            <a:pPr marL="0" indent="0" eaLnBrk="1" hangingPunct="1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5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distributed systems?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for modular functionality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8382000" cy="3886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Only need to build a service to accomplish a single task well.  </a:t>
            </a:r>
          </a:p>
          <a:p>
            <a:pPr marL="457200" lvl="1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Authentication server</a:t>
            </a:r>
          </a:p>
          <a:p>
            <a:pPr marL="457200" lvl="1" indent="0" eaLnBrk="1" hangingPunct="1"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Backup </a:t>
            </a:r>
            <a:r>
              <a:rPr lang="en-US" dirty="0" smtClean="0">
                <a:latin typeface="Arial" charset="0"/>
                <a:ea typeface="ＭＳ Ｐゴシック" charset="0"/>
              </a:rPr>
              <a:t>server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1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Challenges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382000" cy="44958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System design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What is the right 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interface</a:t>
            </a:r>
            <a:r>
              <a:rPr lang="en-US" dirty="0">
                <a:latin typeface="Arial" charset="0"/>
                <a:ea typeface="ＭＳ Ｐゴシック" charset="0"/>
              </a:rPr>
              <a:t> or abstraction?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How to partition functions for scalability?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Consistency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How to share data consistently among multiple readers/writers?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Fault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Tolerance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How to keep system available despite node or network failures?</a:t>
            </a:r>
          </a:p>
        </p:txBody>
      </p:sp>
    </p:spTree>
    <p:extLst>
      <p:ext uri="{BB962C8B-B14F-4D97-AF65-F5344CB8AC3E}">
        <p14:creationId xmlns:p14="http://schemas.microsoft.com/office/powerpoint/2010/main" val="286399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</a:rPr>
              <a:t>Implement the ISA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Machine from the perspective of a system</a:t>
            </a:r>
          </a:p>
          <a:p>
            <a:pPr lvl="1"/>
            <a:r>
              <a:rPr lang="en-US" altLang="ko-KR">
                <a:latin typeface="Arial" panose="020B0604020202020204" pitchFamily="34" charset="0"/>
              </a:rPr>
              <a:t>ISA provides interface between system and machine</a:t>
            </a:r>
          </a:p>
        </p:txBody>
      </p:sp>
      <p:grpSp>
        <p:nvGrpSpPr>
          <p:cNvPr id="109590" name="Group 22"/>
          <p:cNvGrpSpPr>
            <a:grpSpLocks/>
          </p:cNvGrpSpPr>
          <p:nvPr/>
        </p:nvGrpSpPr>
        <p:grpSpPr bwMode="auto">
          <a:xfrm>
            <a:off x="5219700" y="2997200"/>
            <a:ext cx="3313113" cy="3095625"/>
            <a:chOff x="1156" y="1888"/>
            <a:chExt cx="2087" cy="1950"/>
          </a:xfrm>
        </p:grpSpPr>
        <p:sp>
          <p:nvSpPr>
            <p:cNvPr id="109591" name="Rectangle 23"/>
            <p:cNvSpPr>
              <a:spLocks noChangeArrowheads="1"/>
            </p:cNvSpPr>
            <p:nvPr/>
          </p:nvSpPr>
          <p:spPr bwMode="auto">
            <a:xfrm>
              <a:off x="1156" y="1888"/>
              <a:ext cx="2087" cy="817"/>
            </a:xfrm>
            <a:prstGeom prst="rect">
              <a:avLst/>
            </a:prstGeom>
            <a:solidFill>
              <a:srgbClr val="FFFF99">
                <a:alpha val="89999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Application                                                 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Programs                                                   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92" name="Rectangle 24"/>
            <p:cNvSpPr>
              <a:spLocks noChangeArrowheads="1"/>
            </p:cNvSpPr>
            <p:nvPr/>
          </p:nvSpPr>
          <p:spPr bwMode="auto">
            <a:xfrm>
              <a:off x="2064" y="2024"/>
              <a:ext cx="952" cy="68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Libraries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93" name="Rectangle 25"/>
            <p:cNvSpPr>
              <a:spLocks noChangeArrowheads="1"/>
            </p:cNvSpPr>
            <p:nvPr/>
          </p:nvSpPr>
          <p:spPr bwMode="auto">
            <a:xfrm>
              <a:off x="1156" y="2251"/>
              <a:ext cx="1588" cy="45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Operating System            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94" name="Rectangle 26"/>
            <p:cNvSpPr>
              <a:spLocks noChangeArrowheads="1"/>
            </p:cNvSpPr>
            <p:nvPr/>
          </p:nvSpPr>
          <p:spPr bwMode="auto">
            <a:xfrm>
              <a:off x="1156" y="2704"/>
              <a:ext cx="2087" cy="36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Execution Hardware                            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95" name="Rectangle 27"/>
            <p:cNvSpPr>
              <a:spLocks noChangeArrowheads="1"/>
            </p:cNvSpPr>
            <p:nvPr/>
          </p:nvSpPr>
          <p:spPr bwMode="auto">
            <a:xfrm>
              <a:off x="2336" y="2795"/>
              <a:ext cx="907" cy="49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Translation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96" name="Rectangle 28"/>
            <p:cNvSpPr>
              <a:spLocks noChangeArrowheads="1"/>
            </p:cNvSpPr>
            <p:nvPr/>
          </p:nvSpPr>
          <p:spPr bwMode="auto">
            <a:xfrm>
              <a:off x="1156" y="3521"/>
              <a:ext cx="726" cy="31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IO Devices,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Networking</a:t>
              </a:r>
            </a:p>
          </p:txBody>
        </p:sp>
        <p:sp>
          <p:nvSpPr>
            <p:cNvPr id="109597" name="Rectangle 29"/>
            <p:cNvSpPr>
              <a:spLocks noChangeArrowheads="1"/>
            </p:cNvSpPr>
            <p:nvPr/>
          </p:nvSpPr>
          <p:spPr bwMode="auto">
            <a:xfrm>
              <a:off x="1156" y="3294"/>
              <a:ext cx="726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Controllers</a:t>
              </a:r>
            </a:p>
          </p:txBody>
        </p:sp>
        <p:sp>
          <p:nvSpPr>
            <p:cNvPr id="109598" name="Rectangle 30"/>
            <p:cNvSpPr>
              <a:spLocks noChangeArrowheads="1"/>
            </p:cNvSpPr>
            <p:nvPr/>
          </p:nvSpPr>
          <p:spPr bwMode="auto">
            <a:xfrm>
              <a:off x="1156" y="3067"/>
              <a:ext cx="1679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System Interconnect (Bus)</a:t>
              </a:r>
            </a:p>
          </p:txBody>
        </p:sp>
        <p:sp>
          <p:nvSpPr>
            <p:cNvPr id="109599" name="Rectangle 31"/>
            <p:cNvSpPr>
              <a:spLocks noChangeArrowheads="1"/>
            </p:cNvSpPr>
            <p:nvPr/>
          </p:nvSpPr>
          <p:spPr bwMode="auto">
            <a:xfrm>
              <a:off x="2517" y="3294"/>
              <a:ext cx="726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Controllers</a:t>
              </a:r>
            </a:p>
          </p:txBody>
        </p:sp>
        <p:sp>
          <p:nvSpPr>
            <p:cNvPr id="109600" name="Rectangle 32"/>
            <p:cNvSpPr>
              <a:spLocks noChangeArrowheads="1"/>
            </p:cNvSpPr>
            <p:nvPr/>
          </p:nvSpPr>
          <p:spPr bwMode="auto">
            <a:xfrm>
              <a:off x="2517" y="3521"/>
              <a:ext cx="726" cy="31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Main Memory</a:t>
              </a:r>
            </a:p>
          </p:txBody>
        </p:sp>
        <p:sp>
          <p:nvSpPr>
            <p:cNvPr id="109601" name="Rectangle 33"/>
            <p:cNvSpPr>
              <a:spLocks noChangeArrowheads="1"/>
            </p:cNvSpPr>
            <p:nvPr/>
          </p:nvSpPr>
          <p:spPr bwMode="auto">
            <a:xfrm>
              <a:off x="1156" y="2478"/>
              <a:ext cx="454" cy="227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Drivers</a:t>
              </a:r>
            </a:p>
          </p:txBody>
        </p:sp>
        <p:sp>
          <p:nvSpPr>
            <p:cNvPr id="109602" name="Rectangle 34"/>
            <p:cNvSpPr>
              <a:spLocks noChangeArrowheads="1"/>
            </p:cNvSpPr>
            <p:nvPr/>
          </p:nvSpPr>
          <p:spPr bwMode="auto">
            <a:xfrm>
              <a:off x="1610" y="2478"/>
              <a:ext cx="454" cy="227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Manager</a:t>
              </a:r>
            </a:p>
          </p:txBody>
        </p:sp>
        <p:sp>
          <p:nvSpPr>
            <p:cNvPr id="109603" name="Rectangle 35"/>
            <p:cNvSpPr>
              <a:spLocks noChangeArrowheads="1"/>
            </p:cNvSpPr>
            <p:nvPr/>
          </p:nvSpPr>
          <p:spPr bwMode="auto">
            <a:xfrm>
              <a:off x="2064" y="2478"/>
              <a:ext cx="454" cy="227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Scheduler</a:t>
              </a:r>
            </a:p>
          </p:txBody>
        </p:sp>
      </p:grpSp>
      <p:grpSp>
        <p:nvGrpSpPr>
          <p:cNvPr id="109606" name="Group 38"/>
          <p:cNvGrpSpPr>
            <a:grpSpLocks/>
          </p:cNvGrpSpPr>
          <p:nvPr/>
        </p:nvGrpSpPr>
        <p:grpSpPr bwMode="auto">
          <a:xfrm>
            <a:off x="1258888" y="3068638"/>
            <a:ext cx="3241675" cy="2447925"/>
            <a:chOff x="793" y="1933"/>
            <a:chExt cx="2042" cy="1542"/>
          </a:xfrm>
        </p:grpSpPr>
        <p:sp>
          <p:nvSpPr>
            <p:cNvPr id="109573" name="Rectangle 5"/>
            <p:cNvSpPr>
              <a:spLocks noChangeArrowheads="1"/>
            </p:cNvSpPr>
            <p:nvPr/>
          </p:nvSpPr>
          <p:spPr bwMode="auto">
            <a:xfrm>
              <a:off x="930" y="1933"/>
              <a:ext cx="1451" cy="154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74" name="Rectangle 6"/>
            <p:cNvSpPr>
              <a:spLocks noChangeArrowheads="1"/>
            </p:cNvSpPr>
            <p:nvPr/>
          </p:nvSpPr>
          <p:spPr bwMode="auto">
            <a:xfrm>
              <a:off x="930" y="2886"/>
              <a:ext cx="907" cy="589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75" name="Rectangle 7"/>
            <p:cNvSpPr>
              <a:spLocks noChangeArrowheads="1"/>
            </p:cNvSpPr>
            <p:nvPr/>
          </p:nvSpPr>
          <p:spPr bwMode="auto">
            <a:xfrm>
              <a:off x="1973" y="2885"/>
              <a:ext cx="408" cy="5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76" name="Rectangle 8"/>
            <p:cNvSpPr>
              <a:spLocks noChangeArrowheads="1"/>
            </p:cNvSpPr>
            <p:nvPr/>
          </p:nvSpPr>
          <p:spPr bwMode="auto">
            <a:xfrm>
              <a:off x="1791" y="2885"/>
              <a:ext cx="409" cy="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77" name="Line 9"/>
            <p:cNvSpPr>
              <a:spLocks noChangeShapeType="1"/>
            </p:cNvSpPr>
            <p:nvPr/>
          </p:nvSpPr>
          <p:spPr bwMode="auto">
            <a:xfrm>
              <a:off x="1746" y="3475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78" name="Rectangle 10"/>
            <p:cNvSpPr>
              <a:spLocks noChangeArrowheads="1"/>
            </p:cNvSpPr>
            <p:nvPr/>
          </p:nvSpPr>
          <p:spPr bwMode="auto">
            <a:xfrm>
              <a:off x="1247" y="3067"/>
              <a:ext cx="816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</p:txBody>
        </p:sp>
        <p:sp>
          <p:nvSpPr>
            <p:cNvPr id="109580" name="Rectangle 12"/>
            <p:cNvSpPr>
              <a:spLocks noChangeArrowheads="1"/>
            </p:cNvSpPr>
            <p:nvPr/>
          </p:nvSpPr>
          <p:spPr bwMode="auto">
            <a:xfrm>
              <a:off x="1837" y="2704"/>
              <a:ext cx="544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User ISA</a:t>
              </a:r>
            </a:p>
          </p:txBody>
        </p:sp>
        <p:sp>
          <p:nvSpPr>
            <p:cNvPr id="109581" name="Line 13"/>
            <p:cNvSpPr>
              <a:spLocks noChangeShapeType="1"/>
            </p:cNvSpPr>
            <p:nvPr/>
          </p:nvSpPr>
          <p:spPr bwMode="auto">
            <a:xfrm flipV="1">
              <a:off x="1429" y="2885"/>
              <a:ext cx="77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82" name="Line 14"/>
            <p:cNvSpPr>
              <a:spLocks noChangeShapeType="1"/>
            </p:cNvSpPr>
            <p:nvPr/>
          </p:nvSpPr>
          <p:spPr bwMode="auto">
            <a:xfrm>
              <a:off x="793" y="2886"/>
              <a:ext cx="8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84" name="Line 16"/>
            <p:cNvSpPr>
              <a:spLocks noChangeShapeType="1"/>
            </p:cNvSpPr>
            <p:nvPr/>
          </p:nvSpPr>
          <p:spPr bwMode="auto">
            <a:xfrm flipV="1">
              <a:off x="1791" y="2885"/>
              <a:ext cx="72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585" name="Rectangle 17"/>
            <p:cNvSpPr>
              <a:spLocks noChangeArrowheads="1"/>
            </p:cNvSpPr>
            <p:nvPr/>
          </p:nvSpPr>
          <p:spPr bwMode="auto">
            <a:xfrm>
              <a:off x="2517" y="2795"/>
              <a:ext cx="318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ISA</a:t>
              </a:r>
            </a:p>
          </p:txBody>
        </p:sp>
        <p:sp>
          <p:nvSpPr>
            <p:cNvPr id="109586" name="Rectangle 18"/>
            <p:cNvSpPr>
              <a:spLocks noChangeArrowheads="1"/>
            </p:cNvSpPr>
            <p:nvPr/>
          </p:nvSpPr>
          <p:spPr bwMode="auto">
            <a:xfrm>
              <a:off x="1066" y="1933"/>
              <a:ext cx="1043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Application Software</a:t>
              </a:r>
            </a:p>
          </p:txBody>
        </p:sp>
        <p:sp>
          <p:nvSpPr>
            <p:cNvPr id="109604" name="Rectangle 36"/>
            <p:cNvSpPr>
              <a:spLocks noChangeArrowheads="1"/>
            </p:cNvSpPr>
            <p:nvPr/>
          </p:nvSpPr>
          <p:spPr bwMode="auto">
            <a:xfrm>
              <a:off x="975" y="2704"/>
              <a:ext cx="544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System ISA</a:t>
              </a:r>
            </a:p>
          </p:txBody>
        </p:sp>
        <p:sp>
          <p:nvSpPr>
            <p:cNvPr id="109605" name="Rectangle 37"/>
            <p:cNvSpPr>
              <a:spLocks noChangeArrowheads="1"/>
            </p:cNvSpPr>
            <p:nvPr/>
          </p:nvSpPr>
          <p:spPr bwMode="auto">
            <a:xfrm>
              <a:off x="930" y="2341"/>
              <a:ext cx="1179" cy="54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Operating System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666750" y="5955347"/>
            <a:ext cx="43434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Question: ISA Emulation?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48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Challenges (continued)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4724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Different deployment scenarios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</a:rPr>
              <a:t>Clusters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</a:rPr>
              <a:t>Wide area distribution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</a:rPr>
              <a:t>Sensor networks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Security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</a:rPr>
              <a:t>How to authenticate clients or servers?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</a:rPr>
              <a:t>How to defend against or audit misbehaving servers?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Implementation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</a:rPr>
              <a:t>How to maximize concurrency?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</a:rPr>
              <a:t>What</a:t>
            </a:r>
            <a:r>
              <a:rPr lang="ja-JP" altLang="en-US" sz="2400" dirty="0">
                <a:latin typeface="Arial" charset="0"/>
                <a:ea typeface="ＭＳ Ｐゴシック" charset="0"/>
              </a:rPr>
              <a:t>’</a:t>
            </a:r>
            <a:r>
              <a:rPr lang="en-US" sz="2400" dirty="0">
                <a:latin typeface="Arial" charset="0"/>
                <a:ea typeface="ＭＳ Ｐゴシック" charset="0"/>
              </a:rPr>
              <a:t>s the bottleneck?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400" dirty="0">
                <a:latin typeface="Arial" charset="0"/>
                <a:ea typeface="ＭＳ Ｐゴシック" charset="0"/>
              </a:rPr>
              <a:t>How to reduce load on the bottleneck resource?</a:t>
            </a:r>
          </a:p>
        </p:txBody>
      </p:sp>
    </p:spTree>
    <p:extLst>
      <p:ext uri="{BB962C8B-B14F-4D97-AF65-F5344CB8AC3E}">
        <p14:creationId xmlns:p14="http://schemas.microsoft.com/office/powerpoint/2010/main" val="18271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word of warning</a:t>
            </a:r>
          </a:p>
        </p:txBody>
      </p:sp>
      <p:sp>
        <p:nvSpPr>
          <p:cNvPr id="48131" name="Text Box 5"/>
          <p:cNvSpPr>
            <a:spLocks noGrp="1" noChangeArrowheads="1"/>
          </p:cNvSpPr>
          <p:nvPr>
            <p:ph type="body" idx="1"/>
          </p:nvPr>
        </p:nvSpPr>
        <p:spPr>
          <a:xfrm>
            <a:off x="609600" y="2133600"/>
            <a:ext cx="7772400" cy="2971800"/>
          </a:xfrm>
          <a:solidFill>
            <a:srgbClr val="FFFF99"/>
          </a:solidFill>
        </p:spPr>
        <p:txBody>
          <a:bodyPr/>
          <a:lstStyle/>
          <a:p>
            <a:pPr marL="0" indent="0">
              <a:spcBef>
                <a:spcPct val="0"/>
              </a:spcBef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distributed system is a system in which I can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 do my work because some computer that I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ve never even heard of has failed.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-- Leslie Lamport</a:t>
            </a:r>
          </a:p>
        </p:txBody>
      </p:sp>
    </p:spTree>
    <p:extLst>
      <p:ext uri="{BB962C8B-B14F-4D97-AF65-F5344CB8AC3E}">
        <p14:creationId xmlns:p14="http://schemas.microsoft.com/office/powerpoint/2010/main" val="400905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Issue#7: </a:t>
            </a:r>
            <a:r>
              <a:rPr lang="en-US" dirty="0"/>
              <a:t>Non-Volatile Storage</a:t>
            </a:r>
          </a:p>
        </p:txBody>
      </p:sp>
    </p:spTree>
    <p:extLst>
      <p:ext uri="{BB962C8B-B14F-4D97-AF65-F5344CB8AC3E}">
        <p14:creationId xmlns:p14="http://schemas.microsoft.com/office/powerpoint/2010/main" val="2483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8229600" cy="3200400"/>
          </a:xfrm>
        </p:spPr>
        <p:txBody>
          <a:bodyPr/>
          <a:lstStyle/>
          <a:p>
            <a:r>
              <a:rPr lang="en-US"/>
              <a:t>Tape is Dead</a:t>
            </a:r>
            <a:br>
              <a:rPr lang="en-US"/>
            </a:br>
            <a:r>
              <a:rPr lang="en-US"/>
              <a:t>Disk is Tape</a:t>
            </a:r>
            <a:br>
              <a:rPr lang="en-US"/>
            </a:br>
            <a:r>
              <a:rPr lang="en-US"/>
              <a:t>Flash is Disk</a:t>
            </a:r>
            <a:br>
              <a:rPr lang="en-US"/>
            </a:br>
            <a:r>
              <a:rPr lang="en-US"/>
              <a:t>RAM Locality is King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Gray</a:t>
            </a:r>
          </a:p>
          <a:p>
            <a:r>
              <a:rPr lang="en-US" dirty="0"/>
              <a:t>Microsoft </a:t>
            </a:r>
          </a:p>
          <a:p>
            <a:r>
              <a:rPr lang="en-US" dirty="0"/>
              <a:t>December 2006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4140200"/>
            <a:ext cx="1625600" cy="271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051" y="5638800"/>
            <a:ext cx="364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memory of Jim Gray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Tape Is Dead</a:t>
            </a:r>
            <a:br>
              <a:rPr lang="en-US" sz="4000"/>
            </a:br>
            <a:r>
              <a:rPr lang="en-US" sz="4000"/>
              <a:t>Disk is Tape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1TB disks are available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10+ TB disks are predicted in 5 years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Unit disk cost: ~$400 </a:t>
            </a:r>
            <a:r>
              <a:rPr lang="en-US" dirty="0">
                <a:cs typeface="Arial" charset="0"/>
              </a:rPr>
              <a:t>→ ~$80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cs typeface="Arial" charset="0"/>
              </a:rPr>
              <a:t>But:  ~ 5..15   </a:t>
            </a:r>
            <a:r>
              <a:rPr lang="en-US" b="1" dirty="0">
                <a:cs typeface="Arial" charset="0"/>
              </a:rPr>
              <a:t>hours to read (sequential)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cs typeface="Arial" charset="0"/>
              </a:rPr>
              <a:t>        ~15..150 </a:t>
            </a:r>
            <a:r>
              <a:rPr lang="en-US" b="1" dirty="0">
                <a:cs typeface="Arial" charset="0"/>
              </a:rPr>
              <a:t>days to read (random)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>
              <a:cs typeface="Arial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cs typeface="Arial" charset="0"/>
              </a:rPr>
              <a:t>Need to treat </a:t>
            </a:r>
            <a:r>
              <a:rPr lang="en-US" b="1" dirty="0">
                <a:cs typeface="Arial" charset="0"/>
              </a:rPr>
              <a:t>most of disk</a:t>
            </a:r>
            <a:r>
              <a:rPr lang="en-US" dirty="0">
                <a:cs typeface="Arial" charset="0"/>
              </a:rPr>
              <a:t> as </a:t>
            </a:r>
            <a:br>
              <a:rPr lang="en-US" dirty="0">
                <a:cs typeface="Arial" charset="0"/>
              </a:rPr>
            </a:br>
            <a:r>
              <a:rPr lang="en-US" dirty="0">
                <a:cs typeface="Arial" charset="0"/>
              </a:rPr>
              <a:t>            </a:t>
            </a:r>
            <a:r>
              <a:rPr lang="en-US" b="1" dirty="0">
                <a:cs typeface="Arial" charset="0"/>
              </a:rPr>
              <a:t>Cold-storage archive</a:t>
            </a:r>
          </a:p>
        </p:txBody>
      </p:sp>
    </p:spTree>
    <p:extLst>
      <p:ext uri="{BB962C8B-B14F-4D97-AF65-F5344CB8AC3E}">
        <p14:creationId xmlns:p14="http://schemas.microsoft.com/office/powerpoint/2010/main" val="31932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picture_0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0"/>
            <a:ext cx="328612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172200" cy="1143000"/>
          </a:xfrm>
        </p:spPr>
        <p:txBody>
          <a:bodyPr/>
          <a:lstStyle/>
          <a:p>
            <a:r>
              <a:rPr lang="en-US"/>
              <a:t>FLASH Storage?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6096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1995 16 Mb NAND flash chips</a:t>
            </a:r>
            <a:br>
              <a:rPr lang="en-US" dirty="0"/>
            </a:br>
            <a:r>
              <a:rPr lang="en-US" dirty="0"/>
              <a:t>2005 16 Gb NAND flash</a:t>
            </a:r>
            <a:br>
              <a:rPr lang="en-US" dirty="0"/>
            </a:br>
            <a:r>
              <a:rPr lang="en-US" dirty="0"/>
              <a:t>Doubled each year since 1995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Market driven by Phones, Cameras, iPod,…</a:t>
            </a:r>
            <a:br>
              <a:rPr lang="en-US" dirty="0"/>
            </a:br>
            <a:r>
              <a:rPr lang="en-US" dirty="0"/>
              <a:t>Low entry-cost,</a:t>
            </a:r>
            <a:br>
              <a:rPr lang="en-US" dirty="0"/>
            </a:br>
            <a:r>
              <a:rPr lang="en-US" dirty="0"/>
              <a:t>~$30/chip </a:t>
            </a:r>
            <a:r>
              <a:rPr lang="en-US" dirty="0">
                <a:cs typeface="Arial" charset="0"/>
              </a:rPr>
              <a:t>→ ~$3/chip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2012   1 Tb NAND flash  </a:t>
            </a:r>
            <a:br>
              <a:rPr lang="en-US" dirty="0"/>
            </a:br>
            <a:r>
              <a:rPr lang="en-US" dirty="0"/>
              <a:t>== 128 GB chip</a:t>
            </a:r>
            <a:br>
              <a:rPr lang="en-US" dirty="0"/>
            </a:br>
            <a:r>
              <a:rPr lang="en-US" dirty="0"/>
              <a:t>== 1TB or 2TB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disk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for ~$400 </a:t>
            </a:r>
            <a:br>
              <a:rPr lang="en-US" dirty="0"/>
            </a:br>
            <a:r>
              <a:rPr lang="en-US" dirty="0"/>
              <a:t>or 128GB disk for $40</a:t>
            </a:r>
            <a:br>
              <a:rPr lang="en-US" dirty="0"/>
            </a:br>
            <a:r>
              <a:rPr lang="en-US" dirty="0"/>
              <a:t>or   32GB disk for   $5</a:t>
            </a:r>
          </a:p>
        </p:txBody>
      </p:sp>
      <p:sp>
        <p:nvSpPr>
          <p:cNvPr id="4102" name="AutoShape 6"/>
          <p:cNvSpPr>
            <a:spLocks noChangeArrowheads="1"/>
          </p:cNvSpPr>
          <p:nvPr/>
        </p:nvSpPr>
        <p:spPr bwMode="auto">
          <a:xfrm>
            <a:off x="5334000" y="4114800"/>
            <a:ext cx="3429000" cy="533400"/>
          </a:xfrm>
          <a:prstGeom prst="leftArrow">
            <a:avLst>
              <a:gd name="adj1" fmla="val 50000"/>
              <a:gd name="adj2" fmla="val 16071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Samsung prediction</a:t>
            </a:r>
          </a:p>
        </p:txBody>
      </p:sp>
      <p:pic>
        <p:nvPicPr>
          <p:cNvPr id="4104" name="Picture 8" descr="SDHC-4GB-6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763" y="2971800"/>
            <a:ext cx="884237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</a:t>
            </a:r>
            <a:r>
              <a:rPr lang="en-US" dirty="0" err="1" smtClean="0"/>
              <a:t>Hiereary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762781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8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New Storage Keeps Coming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“intel 3d xpoint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853"/>
            <a:ext cx="9144000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45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OS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Needs to adapt to the new storage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Non-volatility changes the way operating system manage resources</a:t>
            </a:r>
          </a:p>
          <a:p>
            <a:pPr marL="457200" lvl="1" indent="0">
              <a:buNone/>
            </a:pPr>
            <a:r>
              <a:rPr lang="en-US" dirty="0" smtClean="0"/>
              <a:t>Like crash recovery</a:t>
            </a:r>
          </a:p>
          <a:p>
            <a:pPr marL="457200" lvl="1" indent="0">
              <a:buNone/>
            </a:pPr>
            <a:r>
              <a:rPr lang="en-US" dirty="0" smtClean="0"/>
              <a:t>Recall </a:t>
            </a:r>
            <a:r>
              <a:rPr lang="en-US" dirty="0" err="1" smtClean="0"/>
              <a:t>fsck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smtClean="0"/>
              <a:t>Better I/O performance </a:t>
            </a:r>
          </a:p>
        </p:txBody>
      </p:sp>
    </p:spTree>
    <p:extLst>
      <p:ext uri="{BB962C8B-B14F-4D97-AF65-F5344CB8AC3E}">
        <p14:creationId xmlns:p14="http://schemas.microsoft.com/office/powerpoint/2010/main" val="14307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Issue#8: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Virtual Machines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0ABC-B285-4A2F-95A4-B0F7D1B6DB4D}" type="slidenum">
              <a:rPr lang="en-US" altLang="ko-KR"/>
              <a:pPr/>
              <a:t>7</a:t>
            </a:fld>
            <a:r>
              <a:rPr lang="en-US" altLang="ko-KR"/>
              <a:t>/35</a:t>
            </a: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latin typeface="Arial" panose="020B0604020202020204" pitchFamily="34" charset="0"/>
              </a:rPr>
              <a:t>Architecture, Implementation Layers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Implementation Layer : ABI</a:t>
            </a:r>
          </a:p>
          <a:p>
            <a:pPr lvl="1"/>
            <a:r>
              <a:rPr lang="en-US" altLang="ko-KR">
                <a:latin typeface="Arial" panose="020B0604020202020204" pitchFamily="34" charset="0"/>
              </a:rPr>
              <a:t>Application Binary Interface</a:t>
            </a:r>
          </a:p>
          <a:p>
            <a:pPr lvl="1"/>
            <a:r>
              <a:rPr lang="en-US" altLang="ko-KR">
                <a:latin typeface="Arial" panose="020B0604020202020204" pitchFamily="34" charset="0"/>
              </a:rPr>
              <a:t>Provides a program with access to the hardware resource and services available in a system</a:t>
            </a:r>
          </a:p>
          <a:p>
            <a:pPr lvl="1"/>
            <a:r>
              <a:rPr lang="en-US" altLang="ko-KR">
                <a:latin typeface="Arial" panose="020B0604020202020204" pitchFamily="34" charset="0"/>
              </a:rPr>
              <a:t>Consists of </a:t>
            </a:r>
            <a:r>
              <a:rPr lang="en-US" altLang="ko-KR" i="1" u="sng">
                <a:latin typeface="Arial" panose="020B0604020202020204" pitchFamily="34" charset="0"/>
              </a:rPr>
              <a:t>User ISA</a:t>
            </a:r>
            <a:r>
              <a:rPr lang="en-US" altLang="ko-KR">
                <a:latin typeface="Arial" panose="020B0604020202020204" pitchFamily="34" charset="0"/>
              </a:rPr>
              <a:t> and </a:t>
            </a:r>
            <a:r>
              <a:rPr lang="en-US" altLang="ko-KR" i="1" u="sng">
                <a:latin typeface="Arial" panose="020B0604020202020204" pitchFamily="34" charset="0"/>
              </a:rPr>
              <a:t>System Call</a:t>
            </a:r>
            <a:r>
              <a:rPr lang="en-US" altLang="ko-KR">
                <a:latin typeface="Arial" panose="020B0604020202020204" pitchFamily="34" charset="0"/>
              </a:rPr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244255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i="1" dirty="0" smtClean="0">
                <a:solidFill>
                  <a:srgbClr val="0000FF"/>
                </a:solidFill>
              </a:rPr>
              <a:t>“Any </a:t>
            </a:r>
            <a:r>
              <a:rPr lang="en-US" altLang="zh-CN" sz="3600" i="1" dirty="0">
                <a:solidFill>
                  <a:srgbClr val="0000FF"/>
                </a:solidFill>
              </a:rPr>
              <a:t>problem in computer science can be solved with another level of indirection.” </a:t>
            </a:r>
          </a:p>
          <a:p>
            <a:pPr lvl="1"/>
            <a:endParaRPr lang="en-US" altLang="zh-CN" sz="3200" i="1" dirty="0" smtClean="0"/>
          </a:p>
          <a:p>
            <a:pPr lvl="1"/>
            <a:r>
              <a:rPr lang="en-US" altLang="zh-CN" sz="3200" i="1" dirty="0" smtClean="0"/>
              <a:t>David </a:t>
            </a:r>
            <a:r>
              <a:rPr lang="en-US" altLang="zh-CN" sz="3200" i="1" dirty="0"/>
              <a:t>Wheeler in Butler Lampson’s 1992 ACM Turing Award speech. 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Concept of Virtualization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“Virtualization” refers to </a:t>
            </a:r>
            <a:r>
              <a:rPr lang="en-US" sz="2400" dirty="0" smtClean="0"/>
              <a:t>the creation of a virtual machine </a:t>
            </a:r>
          </a:p>
          <a:p>
            <a:pPr marL="457200" lvl="1" indent="0">
              <a:buNone/>
            </a:pPr>
            <a:r>
              <a:rPr lang="en-US" sz="2000" dirty="0" smtClean="0"/>
              <a:t>A virtual machine is a software implementation of a machine (i.e. a computer) that executes programs like a physical machine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2050" y="3000373"/>
            <a:ext cx="34099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3000372"/>
            <a:ext cx="3429024" cy="277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786446" y="6417254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/>
            <a:r>
              <a:rPr lang="en-US" altLang="ko-KR" sz="900" dirty="0" smtClean="0"/>
              <a:t> * “Virtualization in education”, IBM, 2007</a:t>
            </a:r>
            <a:endParaRPr lang="ko-KR" altLang="en-US" sz="900" dirty="0" smtClean="0"/>
          </a:p>
          <a:p>
            <a:pPr algn="r">
              <a:buFont typeface="Arial" charset="0"/>
              <a:buChar char="•"/>
            </a:pPr>
            <a:r>
              <a:rPr lang="en-US" altLang="ko-KR" sz="900" dirty="0" smtClean="0"/>
              <a:t>figures from: VMware white paper, virtualization overview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1643042" y="5715017"/>
            <a:ext cx="23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Before Virtualization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34901" y="5715017"/>
            <a:ext cx="215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After Virtualization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1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Virtualization 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ko-KR" sz="2000" dirty="0" smtClean="0"/>
              <a:t>Decoupling the operating systems from physical hardware supports</a:t>
            </a:r>
          </a:p>
          <a:p>
            <a:pPr lvl="1"/>
            <a:r>
              <a:rPr lang="en-US" sz="2000" dirty="0" smtClean="0"/>
              <a:t>Maximum resource utilization</a:t>
            </a:r>
          </a:p>
          <a:p>
            <a:pPr lvl="2"/>
            <a:r>
              <a:rPr lang="en-US" sz="1800" dirty="0" smtClean="0"/>
              <a:t>Multiple OS environments can co-exist on the same computer,  in strong isolation from each other</a:t>
            </a:r>
          </a:p>
          <a:p>
            <a:pPr lvl="2"/>
            <a:r>
              <a:rPr lang="en-US" sz="1800" dirty="0" smtClean="0"/>
              <a:t>Server consolidation</a:t>
            </a:r>
          </a:p>
          <a:p>
            <a:pPr lvl="1"/>
            <a:r>
              <a:rPr lang="en-US" sz="2000" dirty="0" smtClean="0"/>
              <a:t>Fault tolerance </a:t>
            </a:r>
          </a:p>
          <a:p>
            <a:pPr lvl="2"/>
            <a:r>
              <a:rPr lang="en-US" sz="1800" dirty="0" smtClean="0"/>
              <a:t>Fault and migrate</a:t>
            </a:r>
          </a:p>
          <a:p>
            <a:pPr lvl="1"/>
            <a:r>
              <a:rPr lang="en-US" sz="2000" dirty="0" smtClean="0"/>
              <a:t>Portability</a:t>
            </a:r>
          </a:p>
          <a:p>
            <a:pPr lvl="2"/>
            <a:r>
              <a:rPr lang="en-US" sz="1800" dirty="0" smtClean="0"/>
              <a:t>Can use any OS</a:t>
            </a:r>
          </a:p>
          <a:p>
            <a:pPr lvl="1"/>
            <a:r>
              <a:rPr lang="en-US" sz="2000" dirty="0" smtClean="0"/>
              <a:t>Manageability</a:t>
            </a:r>
          </a:p>
          <a:p>
            <a:pPr lvl="2"/>
            <a:r>
              <a:rPr lang="en-US" sz="1800" dirty="0" smtClean="0"/>
              <a:t>Easy to maintain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44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latin typeface="Times New Roman" charset="0"/>
                <a:ea typeface="SimSun" charset="0"/>
                <a:cs typeface="SimSun" charset="0"/>
              </a:rPr>
              <a:t>Why Virtualize?</a:t>
            </a:r>
            <a:endParaRPr lang="en-US" altLang="zh-CN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74750"/>
            <a:ext cx="8839200" cy="522605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altLang="zh-CN" dirty="0">
                <a:latin typeface="Times New Roman" charset="0"/>
                <a:ea typeface="SimSun" charset="0"/>
                <a:cs typeface="SimSun" charset="0"/>
              </a:rPr>
              <a:t>Too many servers for too little work</a:t>
            </a:r>
          </a:p>
          <a:p>
            <a:pPr marL="0" indent="0">
              <a:buNone/>
            </a:pPr>
            <a:endParaRPr lang="en-US" altLang="zh-CN" dirty="0">
              <a:latin typeface="Times New Roman" charset="0"/>
              <a:ea typeface="SimSun" charset="0"/>
              <a:cs typeface="SimSun" charset="0"/>
            </a:endParaRPr>
          </a:p>
          <a:p>
            <a:pPr marL="0" indent="0" algn="l">
              <a:buNone/>
            </a:pPr>
            <a:endParaRPr lang="en-US" altLang="zh-CN" dirty="0">
              <a:latin typeface="Times New Roman" charset="0"/>
              <a:ea typeface="SimSun" charset="0"/>
              <a:cs typeface="SimSun" charset="0"/>
            </a:endParaRPr>
          </a:p>
          <a:p>
            <a:pPr marL="0" indent="0" algn="l">
              <a:buNone/>
            </a:pPr>
            <a:endParaRPr lang="en-US" altLang="zh-CN" dirty="0">
              <a:latin typeface="Times New Roman" charset="0"/>
              <a:ea typeface="SimSun" charset="0"/>
              <a:cs typeface="SimSun" charset="0"/>
            </a:endParaRPr>
          </a:p>
          <a:p>
            <a:pPr marL="0" indent="0" algn="l">
              <a:buNone/>
            </a:pPr>
            <a:endParaRPr lang="en-US" altLang="zh-CN" dirty="0" smtClean="0">
              <a:latin typeface="Times New Roman" charset="0"/>
              <a:ea typeface="SimSun" charset="0"/>
              <a:cs typeface="SimSun" charset="0"/>
            </a:endParaRPr>
          </a:p>
          <a:p>
            <a:pPr marL="0" indent="0" algn="l">
              <a:buNone/>
            </a:pPr>
            <a:endParaRPr lang="en-US" altLang="zh-CN" dirty="0">
              <a:latin typeface="Times New Roman" charset="0"/>
              <a:ea typeface="SimSun" charset="0"/>
              <a:cs typeface="SimSun" charset="0"/>
            </a:endParaRPr>
          </a:p>
          <a:p>
            <a:pPr marL="0" indent="0" algn="l">
              <a:buNone/>
            </a:pPr>
            <a:r>
              <a:rPr lang="en-US" altLang="zh-CN" dirty="0" smtClean="0">
                <a:latin typeface="Times New Roman" charset="0"/>
                <a:ea typeface="SimSun" charset="0"/>
                <a:cs typeface="SimSun" charset="0"/>
              </a:rPr>
              <a:t>High </a:t>
            </a:r>
            <a:r>
              <a:rPr lang="en-US" altLang="zh-CN" dirty="0">
                <a:latin typeface="Times New Roman" charset="0"/>
                <a:ea typeface="SimSun" charset="0"/>
                <a:cs typeface="SimSun" charset="0"/>
              </a:rPr>
              <a:t>costs and infrastructure needs</a:t>
            </a:r>
          </a:p>
          <a:p>
            <a:pPr marL="457200" lvl="1" indent="0">
              <a:buNone/>
            </a:pPr>
            <a:r>
              <a:rPr lang="en-US" altLang="zh-CN" sz="2200" dirty="0">
                <a:latin typeface="Times New Roman" charset="0"/>
                <a:ea typeface="SimSun" charset="0"/>
                <a:cs typeface="SimSun" charset="0"/>
              </a:rPr>
              <a:t>Maintenance</a:t>
            </a:r>
          </a:p>
          <a:p>
            <a:pPr marL="457200" lvl="1" indent="0">
              <a:buNone/>
            </a:pPr>
            <a:r>
              <a:rPr lang="en-US" altLang="zh-CN" sz="2200" dirty="0">
                <a:latin typeface="Times New Roman" charset="0"/>
                <a:ea typeface="SimSun" charset="0"/>
                <a:cs typeface="SimSun" charset="0"/>
              </a:rPr>
              <a:t>Networking</a:t>
            </a:r>
          </a:p>
          <a:p>
            <a:pPr marL="457200" lvl="1" indent="0">
              <a:buNone/>
            </a:pPr>
            <a:r>
              <a:rPr lang="en-US" altLang="zh-CN" sz="2200" dirty="0">
                <a:latin typeface="Times New Roman" charset="0"/>
                <a:ea typeface="SimSun" charset="0"/>
                <a:cs typeface="SimSun" charset="0"/>
              </a:rPr>
              <a:t>Floor space</a:t>
            </a:r>
          </a:p>
          <a:p>
            <a:pPr marL="457200" lvl="1" indent="0">
              <a:buNone/>
            </a:pPr>
            <a:r>
              <a:rPr lang="en-US" altLang="zh-CN" sz="2200" dirty="0">
                <a:latin typeface="Times New Roman" charset="0"/>
                <a:ea typeface="SimSun" charset="0"/>
                <a:cs typeface="SimSun" charset="0"/>
              </a:rPr>
              <a:t>Cooling</a:t>
            </a:r>
          </a:p>
          <a:p>
            <a:pPr marL="457200" lvl="1" indent="0">
              <a:buNone/>
            </a:pPr>
            <a:r>
              <a:rPr lang="en-US" altLang="zh-CN" sz="2200" dirty="0">
                <a:latin typeface="Times New Roman" charset="0"/>
                <a:ea typeface="SimSun" charset="0"/>
                <a:cs typeface="SimSun" charset="0"/>
              </a:rPr>
              <a:t>Power</a:t>
            </a:r>
          </a:p>
          <a:p>
            <a:pPr marL="457200" lvl="1" indent="0">
              <a:buNone/>
            </a:pPr>
            <a:r>
              <a:rPr lang="en-US" altLang="zh-CN" sz="2200" dirty="0">
                <a:latin typeface="Times New Roman" charset="0"/>
                <a:ea typeface="SimSun" charset="0"/>
                <a:cs typeface="SimSun" charset="0"/>
              </a:rPr>
              <a:t>Disaster Recovery</a:t>
            </a:r>
          </a:p>
          <a:p>
            <a:pPr marL="457200" lvl="1" indent="0">
              <a:buNone/>
            </a:pPr>
            <a:endParaRPr lang="en-US" altLang="zh-CN" dirty="0">
              <a:latin typeface="Times New Roman" charset="0"/>
              <a:ea typeface="SimSun" charset="0"/>
              <a:cs typeface="SimSun" charset="0"/>
            </a:endParaRPr>
          </a:p>
          <a:p>
            <a:pPr marL="0" indent="0" algn="l">
              <a:buNone/>
            </a:pPr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pic>
        <p:nvPicPr>
          <p:cNvPr id="12292" name="Picture 4" descr="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1693863"/>
            <a:ext cx="7558087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4386263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7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Virtualization is Essentially Another Layer of OS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05000"/>
            <a:ext cx="8001000" cy="60960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How does the process and OS use hardware resources?</a:t>
            </a:r>
          </a:p>
        </p:txBody>
      </p:sp>
      <p:graphicFrame>
        <p:nvGraphicFramePr>
          <p:cNvPr id="7304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57522"/>
              </p:ext>
            </p:extLst>
          </p:nvPr>
        </p:nvGraphicFramePr>
        <p:xfrm>
          <a:off x="381000" y="2819400"/>
          <a:ext cx="8534400" cy="38709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9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process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solidFill>
                      <a:srgbClr val="00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CPU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DC2B24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Non-privileged registers and instructions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+Privileged registers and instructions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memory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DC2B24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Virtual memory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+Physical memory 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exceptions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rgbClr val="DC2B24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Signals, errors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+Traps, interrupts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I/O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DC2B24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File system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Programmed I/O, DMA, interrupts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3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Why we study OS?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8 problems of OS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Course </a:t>
            </a:r>
            <a:r>
              <a:rPr lang="en-US" altLang="zh-TW" dirty="0">
                <a:solidFill>
                  <a:srgbClr val="FF0000"/>
                </a:solidFill>
              </a:rPr>
              <a:t>information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Faculty Information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Instructor</a:t>
            </a:r>
          </a:p>
          <a:p>
            <a:pPr marL="457200" lvl="1" indent="0">
              <a:buNone/>
            </a:pPr>
            <a:r>
              <a:rPr lang="en-GB" altLang="zh-CN" dirty="0">
                <a:solidFill>
                  <a:srgbClr val="000000"/>
                </a:solidFill>
                <a:latin typeface="Arial" charset="0"/>
                <a:ea typeface="宋体" charset="-122"/>
              </a:rPr>
              <a:t>XIA Yubin </a:t>
            </a:r>
            <a:r>
              <a:rPr lang="zh-CN" altLang="en-US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夏虞斌  </a:t>
            </a:r>
            <a:r>
              <a:rPr lang="en-GB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CHEN </a:t>
            </a:r>
            <a:r>
              <a:rPr lang="en-GB" dirty="0" err="1" smtClean="0">
                <a:solidFill>
                  <a:srgbClr val="000000"/>
                </a:solidFill>
                <a:latin typeface="Arial" charset="0"/>
                <a:ea typeface="宋体" charset="-122"/>
              </a:rPr>
              <a:t>Rong</a:t>
            </a:r>
            <a:r>
              <a:rPr lang="en-GB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陈榕</a:t>
            </a:r>
            <a:endParaRPr lang="en-GB" dirty="0" smtClean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457200" lvl="1" indent="0">
              <a:buNone/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Office: Room </a:t>
            </a:r>
            <a:r>
              <a:rPr lang="en-GB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3-401, </a:t>
            </a:r>
            <a:r>
              <a:rPr lang="en-GB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Software Building</a:t>
            </a:r>
          </a:p>
          <a:p>
            <a:pPr marL="457200" lvl="1" indent="0">
              <a:buNone/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Contact</a:t>
            </a:r>
            <a:r>
              <a:rPr lang="en-GB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: </a:t>
            </a:r>
          </a:p>
          <a:p>
            <a:pPr marL="857250" lvl="2" indent="0">
              <a:buNone/>
            </a:pPr>
            <a:r>
              <a:rPr lang="en-GB" altLang="zh-CN" dirty="0" smtClean="0">
                <a:solidFill>
                  <a:srgbClr val="000000"/>
                </a:solidFill>
                <a:latin typeface="Arial" charset="0"/>
                <a:ea typeface="宋体" charset="-122"/>
                <a:hlinkClick r:id="rId2"/>
              </a:rPr>
              <a:t>xiayubin@sjtu.edu.cn</a:t>
            </a:r>
            <a:r>
              <a:rPr lang="en-GB" altLang="zh-CN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, </a:t>
            </a:r>
            <a:r>
              <a:rPr lang="en-GB" altLang="zh-CN" dirty="0" smtClean="0">
                <a:solidFill>
                  <a:srgbClr val="000000"/>
                </a:solidFill>
                <a:latin typeface="Arial" charset="0"/>
                <a:ea typeface="宋体" charset="-122"/>
                <a:hlinkClick r:id="rId3"/>
              </a:rPr>
              <a:t>rongchen@sjtu.edu.cn</a:t>
            </a:r>
            <a:r>
              <a:rPr lang="en-GB" altLang="zh-CN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TA</a:t>
            </a:r>
            <a:endParaRPr lang="en-US" altLang="zh-CN" dirty="0" smtClean="0"/>
          </a:p>
          <a:p>
            <a:pPr marL="457200" lvl="1" indent="0" defTabSz="449263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ZOU Mo</a:t>
            </a:r>
          </a:p>
          <a:p>
            <a:pPr marL="457200" lvl="1" indent="0" defTabSz="449263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YU </a:t>
            </a:r>
            <a:r>
              <a:rPr lang="en-US" dirty="0" err="1" smtClean="0">
                <a:solidFill>
                  <a:srgbClr val="000000"/>
                </a:solidFill>
                <a:latin typeface="Arial" charset="0"/>
                <a:ea typeface="宋体" charset="-122"/>
              </a:rPr>
              <a:t>Tianyi</a:t>
            </a:r>
            <a:endParaRPr lang="en-US" dirty="0" smtClean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457200" lvl="1" indent="0" defTabSz="449263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LI </a:t>
            </a:r>
            <a:r>
              <a:rPr lang="en-US" dirty="0" err="1" smtClean="0">
                <a:solidFill>
                  <a:srgbClr val="000000"/>
                </a:solidFill>
                <a:latin typeface="Arial" charset="0"/>
                <a:ea typeface="宋体" charset="-122"/>
              </a:rPr>
              <a:t>Wentai</a:t>
            </a:r>
            <a:endParaRPr lang="en-US" dirty="0" smtClean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457200" lvl="1" indent="0" defTabSz="449263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dirty="0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94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Website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2133600"/>
            <a:ext cx="37242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17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310"/>
            <a:ext cx="8229600" cy="792162"/>
          </a:xfrm>
        </p:spPr>
        <p:txBody>
          <a:bodyPr/>
          <a:lstStyle/>
          <a:p>
            <a:r>
              <a:rPr lang="en-US" altLang="zh-TW" dirty="0" smtClean="0"/>
              <a:t>Reference Books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xv6: a simple, Unix-like teaching operating system</a:t>
            </a:r>
            <a:r>
              <a:rPr lang="en-US" dirty="0"/>
              <a:t>. By Russ </a:t>
            </a:r>
            <a:r>
              <a:rPr lang="en-US" dirty="0" smtClean="0"/>
              <a:t>Cox, </a:t>
            </a:r>
            <a:r>
              <a:rPr lang="en-US" dirty="0" err="1"/>
              <a:t>Frans</a:t>
            </a:r>
            <a:r>
              <a:rPr lang="en-US" dirty="0"/>
              <a:t> </a:t>
            </a:r>
            <a:r>
              <a:rPr lang="en-US" dirty="0" err="1" smtClean="0"/>
              <a:t>Kaashoek</a:t>
            </a:r>
            <a:r>
              <a:rPr lang="en-US" altLang="zh-CN" dirty="0" smtClean="0"/>
              <a:t>,</a:t>
            </a:r>
            <a:r>
              <a:rPr lang="en-US" dirty="0" smtClean="0"/>
              <a:t> </a:t>
            </a:r>
            <a:r>
              <a:rPr lang="en-US" dirty="0"/>
              <a:t>Robert Morris. Online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GB" dirty="0" smtClean="0"/>
              <a:t>Understanding Linux Kernel.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7596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Labs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Implement </a:t>
            </a:r>
            <a:r>
              <a:rPr lang="en-US" altLang="zh-TW" dirty="0"/>
              <a:t>JOS: adopted from MIT 6.828 </a:t>
            </a:r>
            <a:r>
              <a:rPr lang="en-US" altLang="zh-TW" dirty="0" smtClean="0"/>
              <a:t>course</a:t>
            </a:r>
            <a:endParaRPr lang="en-US" dirty="0"/>
          </a:p>
          <a:p>
            <a:pPr marL="400050" lvl="1" indent="0">
              <a:buNone/>
            </a:pPr>
            <a:r>
              <a:rPr lang="en-US" dirty="0">
                <a:solidFill>
                  <a:srgbClr val="0000FF"/>
                </a:solidFill>
              </a:rPr>
              <a:t>Lab1</a:t>
            </a:r>
            <a:r>
              <a:rPr lang="en-US" dirty="0" smtClean="0"/>
              <a:t>: </a:t>
            </a:r>
            <a:r>
              <a:rPr lang="en-US" dirty="0"/>
              <a:t>Booting a PC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0000FF"/>
                </a:solidFill>
                <a:hlinkClick r:id="rId2" tooltip="os:labs:lab4"/>
              </a:rPr>
              <a:t>Lab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 smtClean="0"/>
              <a:t>: </a:t>
            </a:r>
            <a:r>
              <a:rPr lang="en-US" dirty="0"/>
              <a:t>Memory Management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0000FF"/>
                </a:solidFill>
                <a:hlinkClick r:id="rId3" tooltip="os:labs:lab5"/>
              </a:rPr>
              <a:t>Lab</a:t>
            </a:r>
            <a:r>
              <a:rPr lang="en-US" dirty="0" smtClean="0">
                <a:solidFill>
                  <a:srgbClr val="0000FF"/>
                </a:solidFill>
              </a:rPr>
              <a:t>3</a:t>
            </a:r>
            <a:r>
              <a:rPr lang="en-US" dirty="0" smtClean="0"/>
              <a:t>: </a:t>
            </a:r>
            <a:r>
              <a:rPr lang="en-US" dirty="0"/>
              <a:t>User Environments 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0000FF"/>
                </a:solidFill>
                <a:hlinkClick r:id="rId4" tooltip="os:labs:lab6"/>
              </a:rPr>
              <a:t>Lab</a:t>
            </a:r>
            <a:r>
              <a:rPr lang="en-US" dirty="0" smtClean="0">
                <a:solidFill>
                  <a:srgbClr val="0000FF"/>
                </a:solidFill>
              </a:rPr>
              <a:t>4</a:t>
            </a:r>
            <a:r>
              <a:rPr lang="en-US" dirty="0" smtClean="0"/>
              <a:t>: </a:t>
            </a:r>
            <a:r>
              <a:rPr lang="en-US" dirty="0"/>
              <a:t>Preemptive </a:t>
            </a:r>
            <a:r>
              <a:rPr lang="en-US" dirty="0" smtClean="0"/>
              <a:t>Multitasking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/>
              <a:t>*</a:t>
            </a:r>
            <a:r>
              <a:rPr lang="en-US" dirty="0" smtClean="0"/>
              <a:t>Lab 5: XXX</a:t>
            </a:r>
          </a:p>
          <a:p>
            <a:pPr marL="400050" lvl="1" indent="0">
              <a:buNone/>
            </a:pPr>
            <a:r>
              <a:rPr lang="en-US" dirty="0" smtClean="0"/>
              <a:t>*Lab 6: 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6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</a:rPr>
              <a:t>Implement the ABI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Machine from the perspective of a process</a:t>
            </a:r>
          </a:p>
          <a:p>
            <a:pPr lvl="1"/>
            <a:r>
              <a:rPr lang="en-US" altLang="ko-KR">
                <a:latin typeface="Arial" panose="020B0604020202020204" pitchFamily="34" charset="0"/>
              </a:rPr>
              <a:t>ABI provides interface between process and machine</a:t>
            </a:r>
          </a:p>
        </p:txBody>
      </p:sp>
      <p:grpSp>
        <p:nvGrpSpPr>
          <p:cNvPr id="107558" name="Group 38"/>
          <p:cNvGrpSpPr>
            <a:grpSpLocks/>
          </p:cNvGrpSpPr>
          <p:nvPr/>
        </p:nvGrpSpPr>
        <p:grpSpPr bwMode="auto">
          <a:xfrm>
            <a:off x="1187450" y="3068638"/>
            <a:ext cx="3313113" cy="2447925"/>
            <a:chOff x="748" y="1933"/>
            <a:chExt cx="2087" cy="1542"/>
          </a:xfrm>
        </p:grpSpPr>
        <p:sp>
          <p:nvSpPr>
            <p:cNvPr id="107524" name="Rectangle 4"/>
            <p:cNvSpPr>
              <a:spLocks noChangeArrowheads="1"/>
            </p:cNvSpPr>
            <p:nvPr/>
          </p:nvSpPr>
          <p:spPr bwMode="auto">
            <a:xfrm>
              <a:off x="930" y="1933"/>
              <a:ext cx="1451" cy="154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25" name="Rectangle 5"/>
            <p:cNvSpPr>
              <a:spLocks noChangeArrowheads="1"/>
            </p:cNvSpPr>
            <p:nvPr/>
          </p:nvSpPr>
          <p:spPr bwMode="auto">
            <a:xfrm>
              <a:off x="930" y="2523"/>
              <a:ext cx="907" cy="952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27" name="Rectangle 7"/>
            <p:cNvSpPr>
              <a:spLocks noChangeArrowheads="1"/>
            </p:cNvSpPr>
            <p:nvPr/>
          </p:nvSpPr>
          <p:spPr bwMode="auto">
            <a:xfrm>
              <a:off x="1973" y="2885"/>
              <a:ext cx="408" cy="59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28" name="Rectangle 8"/>
            <p:cNvSpPr>
              <a:spLocks noChangeArrowheads="1"/>
            </p:cNvSpPr>
            <p:nvPr/>
          </p:nvSpPr>
          <p:spPr bwMode="auto">
            <a:xfrm>
              <a:off x="1791" y="2885"/>
              <a:ext cx="409" cy="5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31" name="Line 11"/>
            <p:cNvSpPr>
              <a:spLocks noChangeShapeType="1"/>
            </p:cNvSpPr>
            <p:nvPr/>
          </p:nvSpPr>
          <p:spPr bwMode="auto">
            <a:xfrm>
              <a:off x="1746" y="3475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32" name="Rectangle 12"/>
            <p:cNvSpPr>
              <a:spLocks noChangeArrowheads="1"/>
            </p:cNvSpPr>
            <p:nvPr/>
          </p:nvSpPr>
          <p:spPr bwMode="auto">
            <a:xfrm>
              <a:off x="1247" y="2885"/>
              <a:ext cx="816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</p:txBody>
        </p:sp>
        <p:sp>
          <p:nvSpPr>
            <p:cNvPr id="107533" name="Rectangle 13"/>
            <p:cNvSpPr>
              <a:spLocks noChangeArrowheads="1"/>
            </p:cNvSpPr>
            <p:nvPr/>
          </p:nvSpPr>
          <p:spPr bwMode="auto">
            <a:xfrm>
              <a:off x="839" y="2250"/>
              <a:ext cx="816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System calls</a:t>
              </a:r>
            </a:p>
          </p:txBody>
        </p:sp>
        <p:sp>
          <p:nvSpPr>
            <p:cNvPr id="107534" name="Rectangle 14"/>
            <p:cNvSpPr>
              <a:spLocks noChangeArrowheads="1"/>
            </p:cNvSpPr>
            <p:nvPr/>
          </p:nvSpPr>
          <p:spPr bwMode="auto">
            <a:xfrm>
              <a:off x="1837" y="2613"/>
              <a:ext cx="544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User ISA</a:t>
              </a:r>
            </a:p>
          </p:txBody>
        </p:sp>
        <p:sp>
          <p:nvSpPr>
            <p:cNvPr id="107530" name="Line 10"/>
            <p:cNvSpPr>
              <a:spLocks noChangeShapeType="1"/>
            </p:cNvSpPr>
            <p:nvPr/>
          </p:nvSpPr>
          <p:spPr bwMode="auto">
            <a:xfrm>
              <a:off x="1837" y="2885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35" name="Line 15"/>
            <p:cNvSpPr>
              <a:spLocks noChangeShapeType="1"/>
            </p:cNvSpPr>
            <p:nvPr/>
          </p:nvSpPr>
          <p:spPr bwMode="auto">
            <a:xfrm>
              <a:off x="748" y="2523"/>
              <a:ext cx="10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36" name="Line 16"/>
            <p:cNvSpPr>
              <a:spLocks noChangeShapeType="1"/>
            </p:cNvSpPr>
            <p:nvPr/>
          </p:nvSpPr>
          <p:spPr bwMode="auto">
            <a:xfrm>
              <a:off x="1837" y="2523"/>
              <a:ext cx="0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37" name="Line 17"/>
            <p:cNvSpPr>
              <a:spLocks noChangeShapeType="1"/>
            </p:cNvSpPr>
            <p:nvPr/>
          </p:nvSpPr>
          <p:spPr bwMode="auto">
            <a:xfrm>
              <a:off x="1837" y="2885"/>
              <a:ext cx="6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38" name="Rectangle 18"/>
            <p:cNvSpPr>
              <a:spLocks noChangeArrowheads="1"/>
            </p:cNvSpPr>
            <p:nvPr/>
          </p:nvSpPr>
          <p:spPr bwMode="auto">
            <a:xfrm>
              <a:off x="2517" y="2795"/>
              <a:ext cx="318" cy="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ABI</a:t>
              </a:r>
            </a:p>
          </p:txBody>
        </p:sp>
        <p:sp>
          <p:nvSpPr>
            <p:cNvPr id="107539" name="Rectangle 19"/>
            <p:cNvSpPr>
              <a:spLocks noChangeArrowheads="1"/>
            </p:cNvSpPr>
            <p:nvPr/>
          </p:nvSpPr>
          <p:spPr bwMode="auto">
            <a:xfrm>
              <a:off x="1066" y="1933"/>
              <a:ext cx="1043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Application Software</a:t>
              </a:r>
            </a:p>
          </p:txBody>
        </p:sp>
        <p:sp>
          <p:nvSpPr>
            <p:cNvPr id="107540" name="Line 20"/>
            <p:cNvSpPr>
              <a:spLocks noChangeShapeType="1"/>
            </p:cNvSpPr>
            <p:nvPr/>
          </p:nvSpPr>
          <p:spPr bwMode="auto">
            <a:xfrm>
              <a:off x="1019" y="243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41" name="Line 21"/>
            <p:cNvSpPr>
              <a:spLocks noChangeShapeType="1"/>
            </p:cNvSpPr>
            <p:nvPr/>
          </p:nvSpPr>
          <p:spPr bwMode="auto">
            <a:xfrm>
              <a:off x="1111" y="2432"/>
              <a:ext cx="1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42" name="Line 22"/>
            <p:cNvSpPr>
              <a:spLocks noChangeShapeType="1"/>
            </p:cNvSpPr>
            <p:nvPr/>
          </p:nvSpPr>
          <p:spPr bwMode="auto">
            <a:xfrm>
              <a:off x="1202" y="243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7544" name="Group 24"/>
          <p:cNvGrpSpPr>
            <a:grpSpLocks/>
          </p:cNvGrpSpPr>
          <p:nvPr/>
        </p:nvGrpSpPr>
        <p:grpSpPr bwMode="auto">
          <a:xfrm>
            <a:off x="5219700" y="2997200"/>
            <a:ext cx="3313113" cy="3095625"/>
            <a:chOff x="1156" y="1888"/>
            <a:chExt cx="2087" cy="1950"/>
          </a:xfrm>
        </p:grpSpPr>
        <p:sp>
          <p:nvSpPr>
            <p:cNvPr id="107545" name="Rectangle 25"/>
            <p:cNvSpPr>
              <a:spLocks noChangeArrowheads="1"/>
            </p:cNvSpPr>
            <p:nvPr/>
          </p:nvSpPr>
          <p:spPr bwMode="auto">
            <a:xfrm>
              <a:off x="1156" y="1888"/>
              <a:ext cx="2087" cy="817"/>
            </a:xfrm>
            <a:prstGeom prst="rect">
              <a:avLst/>
            </a:prstGeom>
            <a:solidFill>
              <a:srgbClr val="FFFF99">
                <a:alpha val="89999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Application                                                 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Programs                                                   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46" name="Rectangle 26"/>
            <p:cNvSpPr>
              <a:spLocks noChangeArrowheads="1"/>
            </p:cNvSpPr>
            <p:nvPr/>
          </p:nvSpPr>
          <p:spPr bwMode="auto">
            <a:xfrm>
              <a:off x="2064" y="2024"/>
              <a:ext cx="952" cy="68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Libraries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47" name="Rectangle 27"/>
            <p:cNvSpPr>
              <a:spLocks noChangeArrowheads="1"/>
            </p:cNvSpPr>
            <p:nvPr/>
          </p:nvSpPr>
          <p:spPr bwMode="auto">
            <a:xfrm>
              <a:off x="1156" y="2251"/>
              <a:ext cx="1588" cy="45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Operating System            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48" name="Rectangle 28"/>
            <p:cNvSpPr>
              <a:spLocks noChangeArrowheads="1"/>
            </p:cNvSpPr>
            <p:nvPr/>
          </p:nvSpPr>
          <p:spPr bwMode="auto">
            <a:xfrm>
              <a:off x="1156" y="2704"/>
              <a:ext cx="2087" cy="36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Execution Hardware                            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49" name="Rectangle 29"/>
            <p:cNvSpPr>
              <a:spLocks noChangeArrowheads="1"/>
            </p:cNvSpPr>
            <p:nvPr/>
          </p:nvSpPr>
          <p:spPr bwMode="auto">
            <a:xfrm>
              <a:off x="2336" y="2795"/>
              <a:ext cx="907" cy="49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Translation</a:t>
              </a: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ko-KR" sz="12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550" name="Rectangle 30"/>
            <p:cNvSpPr>
              <a:spLocks noChangeArrowheads="1"/>
            </p:cNvSpPr>
            <p:nvPr/>
          </p:nvSpPr>
          <p:spPr bwMode="auto">
            <a:xfrm>
              <a:off x="1156" y="3521"/>
              <a:ext cx="726" cy="31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IO Devices,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Networking</a:t>
              </a:r>
            </a:p>
          </p:txBody>
        </p:sp>
        <p:sp>
          <p:nvSpPr>
            <p:cNvPr id="107551" name="Rectangle 31"/>
            <p:cNvSpPr>
              <a:spLocks noChangeArrowheads="1"/>
            </p:cNvSpPr>
            <p:nvPr/>
          </p:nvSpPr>
          <p:spPr bwMode="auto">
            <a:xfrm>
              <a:off x="1156" y="3294"/>
              <a:ext cx="726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Controllers</a:t>
              </a:r>
            </a:p>
          </p:txBody>
        </p:sp>
        <p:sp>
          <p:nvSpPr>
            <p:cNvPr id="107552" name="Rectangle 32"/>
            <p:cNvSpPr>
              <a:spLocks noChangeArrowheads="1"/>
            </p:cNvSpPr>
            <p:nvPr/>
          </p:nvSpPr>
          <p:spPr bwMode="auto">
            <a:xfrm>
              <a:off x="1156" y="3067"/>
              <a:ext cx="1679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System Interconnect (Bus)</a:t>
              </a:r>
            </a:p>
          </p:txBody>
        </p:sp>
        <p:sp>
          <p:nvSpPr>
            <p:cNvPr id="107553" name="Rectangle 33"/>
            <p:cNvSpPr>
              <a:spLocks noChangeArrowheads="1"/>
            </p:cNvSpPr>
            <p:nvPr/>
          </p:nvSpPr>
          <p:spPr bwMode="auto">
            <a:xfrm>
              <a:off x="2517" y="3294"/>
              <a:ext cx="726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Controllers</a:t>
              </a:r>
            </a:p>
          </p:txBody>
        </p:sp>
        <p:sp>
          <p:nvSpPr>
            <p:cNvPr id="107554" name="Rectangle 34"/>
            <p:cNvSpPr>
              <a:spLocks noChangeArrowheads="1"/>
            </p:cNvSpPr>
            <p:nvPr/>
          </p:nvSpPr>
          <p:spPr bwMode="auto">
            <a:xfrm>
              <a:off x="2517" y="3521"/>
              <a:ext cx="726" cy="31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Main Memory</a:t>
              </a:r>
            </a:p>
          </p:txBody>
        </p:sp>
        <p:sp>
          <p:nvSpPr>
            <p:cNvPr id="107555" name="Rectangle 35"/>
            <p:cNvSpPr>
              <a:spLocks noChangeArrowheads="1"/>
            </p:cNvSpPr>
            <p:nvPr/>
          </p:nvSpPr>
          <p:spPr bwMode="auto">
            <a:xfrm>
              <a:off x="1156" y="2478"/>
              <a:ext cx="454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Drivers</a:t>
              </a:r>
            </a:p>
          </p:txBody>
        </p:sp>
        <p:sp>
          <p:nvSpPr>
            <p:cNvPr id="107556" name="Rectangle 36"/>
            <p:cNvSpPr>
              <a:spLocks noChangeArrowheads="1"/>
            </p:cNvSpPr>
            <p:nvPr/>
          </p:nvSpPr>
          <p:spPr bwMode="auto">
            <a:xfrm>
              <a:off x="1610" y="2478"/>
              <a:ext cx="454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Memory</a:t>
              </a:r>
            </a:p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Manager</a:t>
              </a:r>
            </a:p>
          </p:txBody>
        </p:sp>
        <p:sp>
          <p:nvSpPr>
            <p:cNvPr id="107557" name="Rectangle 37"/>
            <p:cNvSpPr>
              <a:spLocks noChangeArrowheads="1"/>
            </p:cNvSpPr>
            <p:nvPr/>
          </p:nvSpPr>
          <p:spPr bwMode="auto">
            <a:xfrm>
              <a:off x="2064" y="2478"/>
              <a:ext cx="454" cy="22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1200" b="0">
                  <a:latin typeface="Arial" panose="020B0604020202020204" pitchFamily="34" charset="0"/>
                  <a:cs typeface="Arial" panose="020B0604020202020204" pitchFamily="34" charset="0"/>
                </a:rPr>
                <a:t>Scheduler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66750" y="5955347"/>
            <a:ext cx="43434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Question: Which software</a:t>
            </a:r>
          </a:p>
          <a:p>
            <a:r>
              <a:rPr lang="en-US" altLang="zh-CN" dirty="0" smtClean="0"/>
              <a:t> does ABI Emulation?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3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1 Boot a 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058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Familiar with PC boot process</a:t>
            </a:r>
            <a:endParaRPr lang="en-US" dirty="0"/>
          </a:p>
        </p:txBody>
      </p:sp>
      <p:pic>
        <p:nvPicPr>
          <p:cNvPr id="4" name="Picture 3" descr="C:\Users\peng\Desktop\slide-osta\la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7107238" cy="419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9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Lab2 Memory Management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382000" cy="4983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Setup virtual memory map for JOS</a:t>
            </a:r>
            <a:endParaRPr lang="en-US" dirty="0"/>
          </a:p>
        </p:txBody>
      </p:sp>
      <p:pic>
        <p:nvPicPr>
          <p:cNvPr id="2051" name="Picture 3" descr="C:\Users\peng\Desktop\slide-osta\lab-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828800"/>
            <a:ext cx="772834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96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194"/>
            <a:ext cx="8229600" cy="1143000"/>
          </a:xfrm>
        </p:spPr>
        <p:txBody>
          <a:bodyPr/>
          <a:lstStyle/>
          <a:p>
            <a:r>
              <a:rPr lang="en-US" dirty="0" smtClean="0"/>
              <a:t>Lab3: User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3820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Environment in JOS = Process in Linux</a:t>
            </a:r>
          </a:p>
          <a:p>
            <a:pPr marL="0" indent="0">
              <a:buNone/>
            </a:pPr>
            <a:r>
              <a:rPr lang="en-US" dirty="0" smtClean="0"/>
              <a:t>In this lab, only an environment on a single core</a:t>
            </a:r>
            <a:endParaRPr lang="en-US" dirty="0"/>
          </a:p>
        </p:txBody>
      </p:sp>
      <p:pic>
        <p:nvPicPr>
          <p:cNvPr id="3074" name="Picture 2" descr="C:\Users\peng\Desktop\slide-osta\lab-en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7196944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Lab4: Preemptive </a:t>
            </a:r>
            <a:r>
              <a:rPr lang="en-US" dirty="0"/>
              <a:t>Multitasking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382000" cy="4983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Multicore</a:t>
            </a:r>
          </a:p>
          <a:p>
            <a:pPr marL="0" indent="0">
              <a:buNone/>
            </a:pPr>
            <a:r>
              <a:rPr lang="en-US" dirty="0" smtClean="0"/>
              <a:t>Preemptive multitasking </a:t>
            </a:r>
          </a:p>
          <a:p>
            <a:endParaRPr lang="en-US" dirty="0"/>
          </a:p>
        </p:txBody>
      </p:sp>
      <p:pic>
        <p:nvPicPr>
          <p:cNvPr id="4098" name="Picture 2" descr="C:\Users\peng\Desktop\slide-osta\lab-multi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42891"/>
            <a:ext cx="7943670" cy="46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your 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Supporting code will be provided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Still a hard but interesting job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Hints: Start to work early and work hard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5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 Rules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Individual</a:t>
            </a:r>
            <a:r>
              <a:rPr lang="en-US" altLang="zh-TW" dirty="0" smtClean="0"/>
              <a:t> project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Don’t copy any code from others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Can read but don’t copy other </a:t>
            </a:r>
            <a:r>
              <a:rPr lang="en-US" altLang="zh-TW" dirty="0" err="1" smtClean="0"/>
              <a:t>OSes</a:t>
            </a:r>
            <a:r>
              <a:rPr lang="en-US" altLang="zh-TW" dirty="0" smtClean="0"/>
              <a:t> (Linux, Open/FreeBSD, etc.)</a:t>
            </a:r>
          </a:p>
          <a:p>
            <a:pPr marL="457200" lvl="1" indent="0">
              <a:buNone/>
            </a:pPr>
            <a:r>
              <a:rPr lang="en-US" altLang="zh-TW" dirty="0" smtClean="0"/>
              <a:t>Cite any code that inspired your code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Please don’t post any “</a:t>
            </a:r>
            <a:r>
              <a:rPr lang="zh-CN" altLang="en-US" dirty="0" smtClean="0"/>
              <a:t>攻略</a:t>
            </a:r>
            <a:r>
              <a:rPr lang="en-US" altLang="zh-TW" dirty="0" smtClean="0"/>
              <a:t>”or </a:t>
            </a:r>
            <a:r>
              <a:rPr lang="en-US" altLang="zh-TW" dirty="0" smtClean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0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47725" y="568325"/>
            <a:ext cx="7513638" cy="479425"/>
          </a:xfrm>
          <a:ln/>
        </p:spPr>
        <p:txBody>
          <a:bodyPr lIns="90000" tIns="46800" rIns="90000" bIns="46800" anchor="ctr">
            <a:normAutofit fontScale="90000"/>
          </a:bodyPr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 smtClean="0"/>
              <a:t>Grading 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>
          <a:xfrm>
            <a:off x="561975" y="1460500"/>
            <a:ext cx="8099425" cy="5473700"/>
          </a:xfrm>
          <a:ln/>
        </p:spPr>
        <p:txBody>
          <a:bodyPr lIns="90000" tIns="46800" rIns="90000" bIns="46800">
            <a:normAutofit/>
          </a:bodyPr>
          <a:lstStyle/>
          <a:p>
            <a:pPr marL="0" indent="0" defTabSz="449263">
              <a:lnSpc>
                <a:spcPct val="75000"/>
              </a:lnSpc>
              <a:spcBef>
                <a:spcPts val="6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smtClean="0"/>
              <a:t>General (Tentative)</a:t>
            </a:r>
          </a:p>
          <a:p>
            <a:pPr marL="457200" lvl="1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dirty="0" smtClean="0"/>
              <a:t>Lab 1</a:t>
            </a:r>
            <a:r>
              <a:rPr lang="en-GB" altLang="zh-CN" sz="2400" dirty="0" smtClean="0">
                <a:ea typeface="宋体" charset="-122"/>
              </a:rPr>
              <a:t>~</a:t>
            </a:r>
            <a:r>
              <a:rPr lang="en-GB" altLang="zh-CN" dirty="0"/>
              <a:t>4</a:t>
            </a:r>
            <a:r>
              <a:rPr lang="en-GB" sz="2400" dirty="0" smtClean="0"/>
              <a:t>:  </a:t>
            </a:r>
            <a:r>
              <a:rPr lang="en-GB" dirty="0" smtClean="0"/>
              <a:t>4</a:t>
            </a:r>
            <a:r>
              <a:rPr lang="en-GB" dirty="0"/>
              <a:t>0</a:t>
            </a:r>
            <a:r>
              <a:rPr lang="en-GB" sz="2400" dirty="0" smtClean="0"/>
              <a:t>%</a:t>
            </a:r>
          </a:p>
          <a:p>
            <a:pPr marL="457200" lvl="1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dirty="0" smtClean="0"/>
              <a:t>Final Exam：40%</a:t>
            </a:r>
          </a:p>
          <a:p>
            <a:pPr marL="857250" lvl="2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/>
              <a:t>Labs will be reflected in exam</a:t>
            </a:r>
            <a:endParaRPr lang="en-GB" sz="2000" dirty="0"/>
          </a:p>
          <a:p>
            <a:pPr marL="457200" lvl="1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Homework: 10%</a:t>
            </a:r>
          </a:p>
          <a:p>
            <a:pPr marL="914400" lvl="2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/>
              <a:t>Help you to understand OS/Labs</a:t>
            </a:r>
          </a:p>
          <a:p>
            <a:pPr marL="457200" lvl="1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Course performance (5%)</a:t>
            </a:r>
          </a:p>
          <a:p>
            <a:pPr marL="914400" lvl="2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/>
              <a:t>Q&amp;A </a:t>
            </a:r>
            <a:r>
              <a:rPr lang="en-US" altLang="zh-CN" sz="2000" dirty="0" smtClean="0"/>
              <a:t>in classroom, Presentation</a:t>
            </a:r>
          </a:p>
          <a:p>
            <a:pPr marL="514350" lvl="1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zh-CN" sz="2400" dirty="0" smtClean="0"/>
          </a:p>
          <a:p>
            <a:pPr marL="514350" lvl="1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400" dirty="0" smtClean="0"/>
              <a:t>Bonus (5%): Lab5 &amp; Lab6</a:t>
            </a:r>
          </a:p>
          <a:p>
            <a:pPr marL="914400" lvl="2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zh-CN" sz="2000" dirty="0" smtClean="0"/>
              <a:t>Mus</a:t>
            </a:r>
            <a:r>
              <a:rPr lang="en-US" altLang="zh-CN" dirty="0" smtClean="0"/>
              <a:t>t finish both in order to get at least 80% scores</a:t>
            </a:r>
            <a:endParaRPr lang="en-US" altLang="zh-CN" sz="2000" dirty="0" smtClean="0"/>
          </a:p>
          <a:p>
            <a:pPr marL="914400" lvl="2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000" dirty="0"/>
          </a:p>
          <a:p>
            <a:pPr marL="457200" lvl="1" indent="0" defTabSz="449263">
              <a:lnSpc>
                <a:spcPct val="8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1600" dirty="0" smtClean="0"/>
          </a:p>
          <a:p>
            <a:pPr marL="0" indent="0" defTabSz="449263">
              <a:lnSpc>
                <a:spcPct val="75000"/>
              </a:lnSpc>
              <a:spcBef>
                <a:spcPts val="7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 smtClean="0"/>
          </a:p>
        </p:txBody>
      </p:sp>
      <p:pic>
        <p:nvPicPr>
          <p:cNvPr id="163844" name="Picture 4" descr="j02932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2563" y="962025"/>
            <a:ext cx="1565275" cy="11541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050279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Writing your answer (you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 Chinese) to following questions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What is </a:t>
            </a:r>
            <a:r>
              <a:rPr lang="en-US" altLang="zh-CN" dirty="0" err="1" smtClean="0"/>
              <a:t>do_brk</a:t>
            </a:r>
            <a:r>
              <a:rPr lang="en-US" altLang="zh-CN" dirty="0" smtClean="0"/>
              <a:t>()? How to exploit?</a:t>
            </a:r>
          </a:p>
          <a:p>
            <a:pPr lvl="1"/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www.csee.umbc.edu/courses/undergraduate/421/Spring12/02/slides/ULKV.pdf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Give your own explanation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answer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19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Introduction to PC programming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Booting of an OS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1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Virtual Machines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AA051-5DF3-4A78-AB60-8A4E5EAD7803}" type="slidenum">
              <a:rPr lang="en-US" altLang="ko-KR"/>
              <a:pPr/>
              <a:t>9</a:t>
            </a:fld>
            <a:r>
              <a:rPr lang="en-US" altLang="ko-KR"/>
              <a:t>/35</a:t>
            </a:r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latin typeface="Arial" panose="020B0604020202020204" pitchFamily="34" charset="0"/>
              </a:rPr>
              <a:t>Architecture, Implementation Layers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Implementation Layer : API</a:t>
            </a:r>
          </a:p>
          <a:p>
            <a:pPr lvl="1"/>
            <a:r>
              <a:rPr lang="en-US" altLang="ko-KR">
                <a:latin typeface="Arial" panose="020B0604020202020204" pitchFamily="34" charset="0"/>
              </a:rPr>
              <a:t>Application Programming Interface</a:t>
            </a:r>
          </a:p>
          <a:p>
            <a:pPr lvl="1"/>
            <a:r>
              <a:rPr lang="en-US" altLang="ko-KR">
                <a:latin typeface="Arial" panose="020B0604020202020204" pitchFamily="34" charset="0"/>
              </a:rPr>
              <a:t>Key element is Standard Library ( or Libraries )</a:t>
            </a:r>
          </a:p>
          <a:p>
            <a:pPr lvl="1"/>
            <a:r>
              <a:rPr lang="en-US" altLang="ko-KR">
                <a:latin typeface="Arial" panose="020B0604020202020204" pitchFamily="34" charset="0"/>
              </a:rPr>
              <a:t>Typically defined at the source code level of High Level Language</a:t>
            </a:r>
          </a:p>
          <a:p>
            <a:pPr lvl="1"/>
            <a:endParaRPr lang="en-US" altLang="ko-KR">
              <a:latin typeface="Arial" panose="020B0604020202020204" pitchFamily="34" charset="0"/>
            </a:endParaRPr>
          </a:p>
          <a:p>
            <a:pPr lvl="1"/>
            <a:r>
              <a:rPr lang="en-US" altLang="ko-KR" b="1">
                <a:latin typeface="Courier New" panose="02070309020205020404" pitchFamily="49" charset="0"/>
              </a:rPr>
              <a:t>clib</a:t>
            </a:r>
            <a:r>
              <a:rPr lang="en-US" altLang="ko-KR">
                <a:latin typeface="Arial" panose="020B0604020202020204" pitchFamily="34" charset="0"/>
              </a:rPr>
              <a:t> in Unix environment : supports the UNIX/C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69282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udVisor-Aust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F0"/>
        </a:solidFill>
        <a:ln w="28575">
          <a:solidFill>
            <a:schemeClr val="bg2">
              <a:lumMod val="2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CloudVisor-Austin.thmx</Template>
  <TotalTime>17498</TotalTime>
  <Pages>35</Pages>
  <Words>2822</Words>
  <Application>Microsoft Office PowerPoint</Application>
  <PresentationFormat>信纸(8.5x11 英寸)</PresentationFormat>
  <Paragraphs>673</Paragraphs>
  <Slides>88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104" baseType="lpstr">
      <vt:lpstr>Gill Sans</vt:lpstr>
      <vt:lpstr>맑은 고딕</vt:lpstr>
      <vt:lpstr>ＭＳ Ｐゴシック</vt:lpstr>
      <vt:lpstr>新細明體</vt:lpstr>
      <vt:lpstr>Segoe</vt:lpstr>
      <vt:lpstr>宋体</vt:lpstr>
      <vt:lpstr>宋体</vt:lpstr>
      <vt:lpstr>Arial</vt:lpstr>
      <vt:lpstr>Arial Rounded MT Bold</vt:lpstr>
      <vt:lpstr>Calibri</vt:lpstr>
      <vt:lpstr>Century Gothic</vt:lpstr>
      <vt:lpstr>Courier New</vt:lpstr>
      <vt:lpstr>Helvetica</vt:lpstr>
      <vt:lpstr>Tahoma</vt:lpstr>
      <vt:lpstr>Times New Roman</vt:lpstr>
      <vt:lpstr>CloudVisor-Austin</vt:lpstr>
      <vt:lpstr>Introduction &amp; 8 Important Problems in Modern Operating Systems</vt:lpstr>
      <vt:lpstr>Outline</vt:lpstr>
      <vt:lpstr>Recall</vt:lpstr>
      <vt:lpstr>Software Stack</vt:lpstr>
      <vt:lpstr>Architecture, Implementation Layers</vt:lpstr>
      <vt:lpstr>Implement the ISA</vt:lpstr>
      <vt:lpstr>Architecture, Implementation Layers</vt:lpstr>
      <vt:lpstr>Implement the ABI</vt:lpstr>
      <vt:lpstr>Architecture, Implementation Layers</vt:lpstr>
      <vt:lpstr>Why Study OS?</vt:lpstr>
      <vt:lpstr>Why Study OS?</vt:lpstr>
      <vt:lpstr>Real Machine VS. Abstraction Machine</vt:lpstr>
      <vt:lpstr>Useful outcomes from taking this course</vt:lpstr>
      <vt:lpstr>Is “simple” really simple?</vt:lpstr>
      <vt:lpstr>Course Perspective</vt:lpstr>
      <vt:lpstr>Outline</vt:lpstr>
      <vt:lpstr>8 Important Problems in Operating systems</vt:lpstr>
      <vt:lpstr>8 Important Problems  (Not a Rank)</vt:lpstr>
      <vt:lpstr>#1: Scale up  (or Performance Scalability)</vt:lpstr>
      <vt:lpstr>Multicore Evolution </vt:lpstr>
      <vt:lpstr>Why Operating System Matters?</vt:lpstr>
      <vt:lpstr>Operating System Meets Multicore</vt:lpstr>
      <vt:lpstr>What is scalability? </vt:lpstr>
      <vt:lpstr>Motivating example: file descriptors</vt:lpstr>
      <vt:lpstr>Why throughput drops?</vt:lpstr>
      <vt:lpstr>Why throughput drops?</vt:lpstr>
      <vt:lpstr>Off-the-shelf 48-core server</vt:lpstr>
      <vt:lpstr>Scale Up OS</vt:lpstr>
      <vt:lpstr>Issue#2: Security &amp; Privacy</vt:lpstr>
      <vt:lpstr>Security</vt:lpstr>
      <vt:lpstr>PowerPoint 演示文稿</vt:lpstr>
      <vt:lpstr>Example: The do_brk() Bug</vt:lpstr>
      <vt:lpstr>The do_brk() Fix</vt:lpstr>
      <vt:lpstr>Issue#3: Power Efficiency</vt:lpstr>
      <vt:lpstr>Power Efficiency</vt:lpstr>
      <vt:lpstr>Google Datacenter: Finland</vt:lpstr>
      <vt:lpstr>Power Breakdown in Server</vt:lpstr>
      <vt:lpstr>PowerPoint 演示文稿</vt:lpstr>
      <vt:lpstr>Why Operating System Matters?</vt:lpstr>
      <vt:lpstr>Issue#4: Mobility</vt:lpstr>
      <vt:lpstr>Smartphone OS</vt:lpstr>
      <vt:lpstr>Android Software Stack</vt:lpstr>
      <vt:lpstr>Android Architecture</vt:lpstr>
      <vt:lpstr>What’s Unique for Mobile OS?</vt:lpstr>
      <vt:lpstr>Issue#5: Write Correct Parallel Code</vt:lpstr>
      <vt:lpstr>Writing concurrent program is really HARD!</vt:lpstr>
      <vt:lpstr>Quote from Dijkstra</vt:lpstr>
      <vt:lpstr>Easiest One</vt:lpstr>
      <vt:lpstr>Approaches to addressing the problem</vt:lpstr>
      <vt:lpstr>What OS can do?</vt:lpstr>
      <vt:lpstr>Issue#6: Scale Out  (use distributed systems)</vt:lpstr>
      <vt:lpstr>PowerPoint 演示文稿</vt:lpstr>
      <vt:lpstr>PowerPoint 演示文稿</vt:lpstr>
      <vt:lpstr>What are distributed systems?</vt:lpstr>
      <vt:lpstr>Why distributed systems? for ease-of-use</vt:lpstr>
      <vt:lpstr>Why distributed systems? for availability</vt:lpstr>
      <vt:lpstr>Why distributed systems? for scalable capacity</vt:lpstr>
      <vt:lpstr>Why distributed systems? for modular functionality</vt:lpstr>
      <vt:lpstr>Challenges</vt:lpstr>
      <vt:lpstr>Challenges (continued)</vt:lpstr>
      <vt:lpstr>A word of warning</vt:lpstr>
      <vt:lpstr>Issue#7: Non-Volatile Storage</vt:lpstr>
      <vt:lpstr>Tape is Dead Disk is Tape Flash is Disk RAM Locality is King</vt:lpstr>
      <vt:lpstr>Tape Is Dead Disk is Tape</vt:lpstr>
      <vt:lpstr>FLASH Storage?</vt:lpstr>
      <vt:lpstr>Storage Hiereary</vt:lpstr>
      <vt:lpstr>New Storage Keeps Coming</vt:lpstr>
      <vt:lpstr>What can OS do?</vt:lpstr>
      <vt:lpstr>Issue#8: Virtualization</vt:lpstr>
      <vt:lpstr>PowerPoint 演示文稿</vt:lpstr>
      <vt:lpstr>Concept of Virtualization</vt:lpstr>
      <vt:lpstr>Why Virtualization ?</vt:lpstr>
      <vt:lpstr>Why Virtualize?</vt:lpstr>
      <vt:lpstr>Virtualization is Essentially Another Layer of OS</vt:lpstr>
      <vt:lpstr>Outline</vt:lpstr>
      <vt:lpstr>Faculty Information</vt:lpstr>
      <vt:lpstr>Website</vt:lpstr>
      <vt:lpstr>Reference Books</vt:lpstr>
      <vt:lpstr>Labs</vt:lpstr>
      <vt:lpstr>Lab 1 Boot a PC</vt:lpstr>
      <vt:lpstr>Lab2 Memory Management </vt:lpstr>
      <vt:lpstr>Lab3: User environment</vt:lpstr>
      <vt:lpstr>Lab4: Preemptive Multitasking </vt:lpstr>
      <vt:lpstr>Build your OS</vt:lpstr>
      <vt:lpstr>Lab Rules</vt:lpstr>
      <vt:lpstr>Grading </vt:lpstr>
      <vt:lpstr>Homework</vt:lpstr>
      <vt:lpstr>Next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Level Programming I</dc:title>
  <dc:subject/>
  <dc:creator>Randal E. Bryant and David R. O'Hallaron</dc:creator>
  <cp:keywords/>
  <dc:description/>
  <cp:lastModifiedBy>Xia Yubin</cp:lastModifiedBy>
  <cp:revision>722</cp:revision>
  <cp:lastPrinted>1998-08-31T18:34:23Z</cp:lastPrinted>
  <dcterms:created xsi:type="dcterms:W3CDTF">1998-08-11T09:19:24Z</dcterms:created>
  <dcterms:modified xsi:type="dcterms:W3CDTF">2018-03-01T05:35:42Z</dcterms:modified>
</cp:coreProperties>
</file>